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410" r:id="rId3"/>
    <p:sldId id="411" r:id="rId4"/>
    <p:sldId id="413" r:id="rId5"/>
    <p:sldId id="414" r:id="rId6"/>
    <p:sldId id="415" r:id="rId7"/>
    <p:sldId id="412" r:id="rId8"/>
    <p:sldId id="416" r:id="rId9"/>
    <p:sldId id="417" r:id="rId10"/>
    <p:sldId id="418" r:id="rId11"/>
    <p:sldId id="419" r:id="rId12"/>
    <p:sldId id="420" r:id="rId13"/>
    <p:sldId id="421" r:id="rId14"/>
    <p:sldId id="422" r:id="rId15"/>
    <p:sldId id="423" r:id="rId16"/>
    <p:sldId id="424" r:id="rId17"/>
    <p:sldId id="425" r:id="rId18"/>
    <p:sldId id="426" r:id="rId19"/>
    <p:sldId id="427" r:id="rId20"/>
    <p:sldId id="428" r:id="rId21"/>
    <p:sldId id="429" r:id="rId22"/>
    <p:sldId id="430" r:id="rId23"/>
    <p:sldId id="431" r:id="rId24"/>
    <p:sldId id="432" r:id="rId25"/>
    <p:sldId id="433" r:id="rId26"/>
    <p:sldId id="434" r:id="rId27"/>
    <p:sldId id="435" r:id="rId28"/>
    <p:sldId id="436" r:id="rId29"/>
    <p:sldId id="437" r:id="rId30"/>
    <p:sldId id="438" r:id="rId31"/>
    <p:sldId id="439" r:id="rId32"/>
    <p:sldId id="440" r:id="rId33"/>
    <p:sldId id="443" r:id="rId34"/>
    <p:sldId id="441" r:id="rId35"/>
    <p:sldId id="442" r:id="rId36"/>
    <p:sldId id="444" r:id="rId37"/>
    <p:sldId id="445" r:id="rId38"/>
    <p:sldId id="446" r:id="rId3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B211"/>
    <a:srgbClr val="F6D28B"/>
    <a:srgbClr val="E2BC00"/>
    <a:srgbClr val="FFD700"/>
    <a:srgbClr val="FFCC00"/>
    <a:srgbClr val="E5E18B"/>
    <a:srgbClr val="FB75FB"/>
    <a:srgbClr val="FFFFFF"/>
    <a:srgbClr val="E9D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09" autoAdjust="0"/>
    <p:restoredTop sz="94660"/>
  </p:normalViewPr>
  <p:slideViewPr>
    <p:cSldViewPr>
      <p:cViewPr varScale="1">
        <p:scale>
          <a:sx n="117" d="100"/>
          <a:sy n="117" d="100"/>
        </p:scale>
        <p:origin x="144"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17.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0,'1324'0'0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17.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0,'1324'0'0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22.0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1084 0 0,'-1084'0'0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7:21:22.9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0,'706'0,"-677"2,0 1,30 6,46 5,-82-13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17.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0,'1324'0'0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22.0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1084 0 0,'-1084'0'0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7:21:22.9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0,'706'0,"-677"2,0 1,30 6,46 5,-82-13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8:53:04.6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78,'1'-1,"-1"0,1-1,-1 1,1 0,0 0,-1 0,1-1,0 1,0 0,0 0,0 0,0 0,0 0,0 0,0 1,1-1,-1 0,0 1,0-1,3 0,29-12,8 4,1 2,-1 2,2 2,-1 1,56 6,-16-2,33 1,148-5,-208-9,-42 7,0 1,0 0,0 1,0 1,14 0,-25 1,1 0,0 1,-1-1,1 1,0 0,-1-1,1 1,-1 0,1 0,-1 1,1-1,-1 0,0 1,0 0,0-1,0 1,0 0,0 0,0 0,-1 0,1 1,-1-1,1 0,-1 1,0-1,0 0,0 1,0 0,0 2,4 26,-1-1,-1 1,-2 0,-2 0,-7 57,8-85,-1 0,0 0,0 0,0-1,0 1,0 0,-1 0,1-1,-1 1,0-1,0 0,0 1,0-1,0 0,0 0,-1 0,1 0,0-1,-1 1,0-1,1 1,-1-1,0 0,0 0,0 0,1 0,-1-1,0 1,0-1,0 0,-5 0,-11 1,-1-1,0-1,-31-5,39 4,2 1,-157-23,-228-3,204 28,170-1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8:53:04.6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78,'1'-1,"-1"0,1-1,-1 1,1 0,0 0,-1 0,1-1,0 1,0 0,0 0,0 0,0 0,0 0,0 0,0 1,1-1,-1 0,0 1,0-1,3 0,29-12,8 4,1 2,-1 2,2 2,-1 1,56 6,-16-2,33 1,148-5,-208-9,-42 7,0 1,0 0,0 1,0 1,14 0,-25 1,1 0,0 1,-1-1,1 1,0 0,-1-1,1 1,-1 0,1 0,-1 1,1-1,-1 0,0 1,0 0,0-1,0 1,0 0,0 0,0 0,-1 0,1 1,-1-1,1 0,-1 1,0-1,0 0,0 1,0 0,0 2,4 26,-1-1,-1 1,-2 0,-2 0,-7 57,8-85,-1 0,0 0,0 0,0-1,0 1,0 0,-1 0,1-1,-1 1,0-1,0 0,0 1,0-1,0 0,0 0,-1 0,1 0,0-1,-1 1,0-1,1 1,-1-1,0 0,0 0,0 0,1 0,-1-1,0 1,0-1,0 0,-5 0,-11 1,-1-1,0-1,-31-5,39 4,2 1,-157-23,-228-3,204 28,170-1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7:58:03.767"/>
    </inkml:context>
    <inkml:brush xml:id="br0">
      <inkml:brushProperty name="width" value="0.2" units="cm"/>
      <inkml:brushProperty name="height" value="0.2" units="cm"/>
      <inkml:brushProperty name="color" value="#E71224"/>
    </inkml:brush>
  </inkml:definitions>
  <inkml:trace contextRef="#ctx0" brushRef="#br0">0 0 24114,'926'23'0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32:06.642"/>
    </inkml:context>
    <inkml:brush xml:id="br0">
      <inkml:brushProperty name="width" value="0.1" units="cm"/>
      <inkml:brushProperty name="height" value="0.1" units="cm"/>
      <inkml:brushProperty name="color" value="#E71224"/>
    </inkml:brush>
  </inkml:definitions>
  <inkml:trace contextRef="#ctx0" brushRef="#br0">1 1324 24575,'93'4'0,"98"18"0,-119-12 0,0-2 0,0-4 0,75-4 0,-74-10 0,85-22 0,-91 17 0,-17 5 0,-25 6 0,1-1 0,47-18 0,-66 20 0,1 0 0,-1-1 0,0 0 0,0 0 0,-1-1 0,1 0 0,-1 0 0,0-1 0,0 0 0,-1 0 0,1 0 0,-1 0 0,6-12 0,8-22 0,-1 0 0,-3-1 0,17-67 0,-17 56 0,35-87 0,-16 59 0,-24 54 0,0 1 0,1 1 0,2-1 0,1 2 0,0 0 0,28-32 0,-1 3 0,-27 34 0,1 0 0,18-17 0,-27 31 0,0 1 0,1-1 0,0 2 0,0-1 0,0 1 0,0-1 0,0 2 0,0-1 0,1 1 0,-1 0 0,0 1 0,1 0 0,-1 0 0,9 2 0,27-3 0,237-17 0,-177 8 0,54-3 0,476 33 0,-525-15 0,112 13 0,-210-17 0,-9-1 0,-40-7 0,-5-5 0,2-2 0,-79-37 0,104 42 0,0 0 0,0-2 0,1 0 0,0 0 0,1-1 0,1-1 0,0-1 0,0 0 0,-17-26 0,28 36 0,0-1 0,1 0 0,0 0 0,0 0 0,0 0 0,0 0 0,1-1 0,0 1 0,0 0 0,0-1 0,1 1 0,0-1 0,0 1 0,1-9 0,20 45 0,-2-1 0,1 0 0,2-2 0,0-1 0,53 49 0,119 82 0,-169-139 0,-24-18 0,0-1 0,0 1 0,0 0 0,0 0 0,0-1 0,0 1 0,0 0 0,0 0 0,0 0 0,0 0 0,-1 0 0,1 0 0,0 0 0,-1 1 0,1-1 0,-1 0 0,1 0 0,-1 0 0,1 1 0,-1 1 0,0-3 0,0 1 0,-1 0 0,1-1 0,-1 1 0,1-1 0,-1 1 0,1-1 0,-1 1 0,0-1 0,1 1 0,-1-1 0,0 1 0,1-1 0,-1 0 0,0 1 0,1-1 0,-1 0 0,0 0 0,0 1 0,1-1 0,-1 0 0,0 0 0,-1 0 0,-57-1 0,-19-10 0,-82-25 0,38 7 0,120 29 0,-1 0 0,0-1 0,1 1 0,-1 0 0,1 0 0,-1 0 0,1 1 0,-1-1 0,0 1 0,1-1 0,-1 1 0,1 0 0,-1 0 0,1 0 0,0 0 0,0 0 0,-5 3 0,3 0 0,-1 0 0,1 0 0,0 0 0,0 1 0,1-1 0,-1 1 0,-4 9 0,-2 7 0,1 0 0,0 1 0,-5 25 0,11-36 0,-1-1 0,0 1 0,-1-1 0,0 0 0,0 0 0,-1-1 0,-1 0 0,1 0 0,-1 0 0,-1-1 0,-9 9 0,12-12 0,-1 0 0,0 0 0,0-1 0,-1 1 0,1-1 0,-1-1 0,0 1 0,0-1 0,0 0 0,-1-1 0,1 0 0,-1 0 0,1 0 0,-1-1 0,-8 0 0,27-2 0,0 0 0,0-1 0,0-1 0,0 0 0,11-5 0,9-2 0,41-8 0,97-33 0,-151 43 0,1 0 0,-1-1 0,0-1 0,-1-1 0,0-1 0,26-23 0,-30 22 0,-1-1 0,0-1 0,-2 0 0,1 0 0,13-30 0,19-28 0,-24 50 0,-16 20 0,0 1 0,-1-1 0,1 0 0,-1 0 0,0 0 0,0-1 0,0 1 0,-1 0 0,3-7 0,-4 8 0,0 1 0,0-1 0,0 0 0,-1 1 0,1-1 0,-1 0 0,1 1 0,-1-1 0,1 0 0,-1 1 0,0-1 0,0 1 0,0-1 0,0 1 0,0-1 0,0 1 0,0 0 0,0 0 0,-1 0 0,1-1 0,0 1 0,-1 0 0,1 1 0,-1-1 0,1 0 0,-4-1 0,-310-187 0,296 176 0,12 7 0,0 1 0,0 0 0,-1 0 0,0 1 0,0 0 0,0 0 0,0 1 0,-1 0 0,1 1 0,-11-3 0,17 6 0,1-1 0,-1 0 0,0 1 0,1-1 0,-1 1 0,1 0 0,-1 0 0,1-1 0,-1 1 0,1 0 0,-1 0 0,1 0 0,0 1 0,0-1 0,-1 0 0,1 0 0,0 1 0,0-1 0,0 1 0,1-1 0,-1 1 0,0-1 0,0 1 0,1-1 0,-1 1 0,1 0 0,-1-1 0,1 1 0,0 0 0,0-1 0,0 1 0,0 0 0,0 2 0,3 64 0,-2-64 0,2 25 0,5 21 0,-2 1 0,-3-1 0,-2 1 0,-7 68 0,-24 51 0,29-169 0,1 0 0,0 0 0,0-1 0,-1 1 0,1 0 0,0 0 0,0 0 0,0 0 0,0-1 0,0 1 0,0 0 0,0 0 0,1 0 0,-1 0 0,0 0 0,0-1 0,1 1 0,-1 0 0,0 0 0,1-1 0,-1 1 0,1 0 0,-1 0 0,1-1 0,-1 1 0,1 0 0,1 0 0,-1-1 0,0 1 0,1-1 0,-1 0 0,0 0 0,1 0 0,-1 0 0,0 0 0,1-1 0,-1 1 0,0 0 0,1-1 0,-1 1 0,0 0 0,0-1 0,1 0 0,0 0 0,55-38 0,-48 32 0,4-3 0,0-1 0,-1 0 0,0 0 0,0-1 0,-2-1 0,18-25 0,-22 28 0,-1-1 0,0 1 0,-1-1 0,0 1 0,-1-1 0,0 0 0,0-1 0,-1 1 0,-1 0 0,0-22 0,0 10-115,-1 11-41,1 0 0,-2 0-1,1 0 1,-2 1 0,1-1-1,-2 0 1,-4-14 0,-3 6-6670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22.0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1084 0 0,'-1084'0'0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32:06.642"/>
    </inkml:context>
    <inkml:brush xml:id="br0">
      <inkml:brushProperty name="width" value="0.1" units="cm"/>
      <inkml:brushProperty name="height" value="0.1" units="cm"/>
      <inkml:brushProperty name="color" value="#E71224"/>
    </inkml:brush>
  </inkml:definitions>
  <inkml:trace contextRef="#ctx0" brushRef="#br0">1 1324 24575,'93'4'0,"98"18"0,-119-12 0,0-2 0,0-4 0,75-4 0,-74-10 0,85-22 0,-91 17 0,-17 5 0,-25 6 0,1-1 0,47-18 0,-66 20 0,1 0 0,-1-1 0,0 0 0,0 0 0,-1-1 0,1 0 0,-1 0 0,0-1 0,0 0 0,-1 0 0,1 0 0,-1 0 0,6-12 0,8-22 0,-1 0 0,-3-1 0,17-67 0,-17 56 0,35-87 0,-16 59 0,-24 54 0,0 1 0,1 1 0,2-1 0,1 2 0,0 0 0,28-32 0,-1 3 0,-27 34 0,1 0 0,18-17 0,-27 31 0,0 1 0,1-1 0,0 2 0,0-1 0,0 1 0,0-1 0,0 2 0,0-1 0,1 1 0,-1 0 0,0 1 0,1 0 0,-1 0 0,9 2 0,27-3 0,237-17 0,-177 8 0,54-3 0,476 33 0,-525-15 0,112 13 0,-210-17 0,-9-1 0,-40-7 0,-5-5 0,2-2 0,-79-37 0,104 42 0,0 0 0,0-2 0,1 0 0,0 0 0,1-1 0,1-1 0,0-1 0,0 0 0,-17-26 0,28 36 0,0-1 0,1 0 0,0 0 0,0 0 0,0 0 0,0 0 0,1-1 0,0 1 0,0 0 0,0-1 0,1 1 0,0-1 0,0 1 0,1-9 0,20 45 0,-2-1 0,1 0 0,2-2 0,0-1 0,53 49 0,119 82 0,-169-139 0,-24-18 0,0-1 0,0 1 0,0 0 0,0 0 0,0-1 0,0 1 0,0 0 0,0 0 0,0 0 0,0 0 0,-1 0 0,1 0 0,0 0 0,-1 1 0,1-1 0,-1 0 0,1 0 0,-1 0 0,1 1 0,-1 1 0,0-3 0,0 1 0,-1 0 0,1-1 0,-1 1 0,1-1 0,-1 1 0,1-1 0,-1 1 0,0-1 0,1 1 0,-1-1 0,0 1 0,1-1 0,-1 0 0,0 1 0,1-1 0,-1 0 0,0 0 0,0 1 0,1-1 0,-1 0 0,0 0 0,-1 0 0,-57-1 0,-19-10 0,-82-25 0,38 7 0,120 29 0,-1 0 0,0-1 0,1 1 0,-1 0 0,1 0 0,-1 0 0,1 1 0,-1-1 0,0 1 0,1-1 0,-1 1 0,1 0 0,-1 0 0,1 0 0,0 0 0,0 0 0,-5 3 0,3 0 0,-1 0 0,1 0 0,0 0 0,0 1 0,1-1 0,-1 1 0,-4 9 0,-2 7 0,1 0 0,0 1 0,-5 25 0,11-36 0,-1-1 0,0 1 0,-1-1 0,0 0 0,0 0 0,-1-1 0,-1 0 0,1 0 0,-1 0 0,-1-1 0,-9 9 0,12-12 0,-1 0 0,0 0 0,0-1 0,-1 1 0,1-1 0,-1-1 0,0 1 0,0-1 0,0 0 0,-1-1 0,1 0 0,-1 0 0,1 0 0,-1-1 0,-8 0 0,27-2 0,0 0 0,0-1 0,0-1 0,0 0 0,11-5 0,9-2 0,41-8 0,97-33 0,-151 43 0,1 0 0,-1-1 0,0-1 0,-1-1 0,0-1 0,26-23 0,-30 22 0,-1-1 0,0-1 0,-2 0 0,1 0 0,13-30 0,19-28 0,-24 50 0,-16 20 0,0 1 0,-1-1 0,1 0 0,-1 0 0,0 0 0,0-1 0,0 1 0,-1 0 0,3-7 0,-4 8 0,0 1 0,0-1 0,0 0 0,-1 1 0,1-1 0,-1 0 0,1 1 0,-1-1 0,1 0 0,-1 1 0,0-1 0,0 1 0,0-1 0,0 1 0,0-1 0,0 1 0,0 0 0,0 0 0,-1 0 0,1-1 0,0 1 0,-1 0 0,1 1 0,-1-1 0,1 0 0,-4-1 0,-310-187 0,296 176 0,12 7 0,0 1 0,0 0 0,-1 0 0,0 1 0,0 0 0,0 0 0,0 1 0,-1 0 0,1 1 0,-11-3 0,17 6 0,1-1 0,-1 0 0,0 1 0,1-1 0,-1 1 0,1 0 0,-1 0 0,1-1 0,-1 1 0,1 0 0,-1 0 0,1 0 0,0 1 0,0-1 0,-1 0 0,1 0 0,0 1 0,0-1 0,0 1 0,1-1 0,-1 1 0,0-1 0,0 1 0,1-1 0,-1 1 0,1 0 0,-1-1 0,1 1 0,0 0 0,0-1 0,0 1 0,0 0 0,0 2 0,3 64 0,-2-64 0,2 25 0,5 21 0,-2 1 0,-3-1 0,-2 1 0,-7 68 0,-24 51 0,29-169 0,1 0 0,0 0 0,0-1 0,-1 1 0,1 0 0,0 0 0,0 0 0,0 0 0,0-1 0,0 1 0,0 0 0,0 0 0,1 0 0,-1 0 0,0 0 0,0-1 0,1 1 0,-1 0 0,0 0 0,1-1 0,-1 1 0,1 0 0,-1 0 0,1-1 0,-1 1 0,1 0 0,1 0 0,-1-1 0,0 1 0,1-1 0,-1 0 0,0 0 0,1 0 0,-1 0 0,0 0 0,1-1 0,-1 1 0,0 0 0,1-1 0,-1 1 0,0 0 0,0-1 0,1 0 0,0 0 0,55-38 0,-48 32 0,4-3 0,0-1 0,-1 0 0,0 0 0,0-1 0,-2-1 0,18-25 0,-22 28 0,-1-1 0,0 1 0,-1-1 0,0 1 0,-1-1 0,0 0 0,0-1 0,-1 1 0,-1 0 0,0-22 0,0 10-115,-1 11-41,1 0 0,-2 0-1,1 0 1,-2 1 0,1-1-1,-2 0 1,-4-14 0,-3 6-6670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34:59.343"/>
    </inkml:context>
    <inkml:brush xml:id="br0">
      <inkml:brushProperty name="width" value="0.1" units="cm"/>
      <inkml:brushProperty name="height" value="0.1" units="cm"/>
    </inkml:brush>
  </inkml:definitions>
  <inkml:trace contextRef="#ctx0" brushRef="#br0">731 679 24575,'-4'0'0,"0"-1"0,-1 0 0,1 0 0,0 0 0,0 0 0,0-1 0,0 1 0,0-1 0,1 0 0,-1 0 0,0-1 0,1 1 0,0-1 0,-1 0 0,1 0 0,0 0 0,0 0 0,1 0 0,-3-4 0,-9-13 0,2 0 0,-15-30 0,1 2 0,-116-178 0,127 205 0,-1 1 0,-1 0 0,-1 2 0,0 0 0,-1 1 0,-34-22 0,28 20 0,1-1 0,0-1 0,-24-27 0,44 38 0,16 16 0,17 17 0,-12-4 0,-2 1 0,-1 1 0,0 0 0,-1 1 0,-2 1 0,0 0 0,14 47 0,-12-35 0,-5-22 0,-1 0 0,2-1 0,-1 0 0,2-1 0,0 1 0,0-2 0,1 0 0,0 0 0,0-1 0,16 10 0,31 28 0,-26-20 0,2-2 0,0-2 0,2-1 0,64 30 0,1 0 0,-72-39 0,9 7 0,-38-19 0,-1-1 0,1 1 0,0 0 0,-1-1 0,1 0 0,-1 1 0,1-1 0,-1 1 0,1-1 0,-1 1 0,1-1 0,-1 0 0,0 1 0,1-1 0,-1 0 0,1 0 0,-1 0 0,0 1 0,1-1 0,-1 0 0,1 0 0,-1 0 0,0 0 0,1 0 0,-1 0 0,0 0 0,1 0 0,-1 0 0,-1-1 0,-40 3 0,16-1 0,-48 8 0,65-8 0,1 2 0,-1-1 0,1 1 0,0 0 0,0 1 0,0 0 0,0 0 0,0 1 0,-10 8 0,-23 18 0,-1-2 0,-2-2 0,-59 28 0,72-39 0,13-5 0,0 0 0,1 2 0,-30 28 0,29-24 0,-1-1 0,-31 20 0,-151 103 0,190-135 0,20-18 0,23-19 0,-9 16 0,0 2 0,1 1 0,0 1 0,1 1 0,33-11 0,58-30 0,-94 40 0,-1-2 0,30-26 0,-34 25 0,1 2 0,0 1 0,38-22 0,-49 31 0,1-1 0,-1 0 0,0 0 0,-1 0 0,1-1 0,-1 0 0,0 0 0,5-9 0,21-19 0,-24 28 13,0 0-1,0 1 1,0 0 0,18-8-1,-20 10-122,1 0 0,-1 0 1,0 0-1,-1-1 0,1 1 0,0-1 0,-1-1 0,0 1 0,0-1 1,0 0-1,-1 0 0,4-6 0,2-7-6716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42:28.639"/>
    </inkml:context>
    <inkml:brush xml:id="br0">
      <inkml:brushProperty name="width" value="0.1" units="cm"/>
      <inkml:brushProperty name="height" value="0.1" units="cm"/>
      <inkml:brushProperty name="color" value="#E71224"/>
    </inkml:brush>
  </inkml:definitions>
  <inkml:trace contextRef="#ctx0" brushRef="#br0">0 6486 24575,'51'-3'0,"0"-2"0,0-3 0,63-17 0,212-41 0,-77-7 0,-117 30 0,883-299 0,-978 328 0,-1-2 0,-1-2 0,0-2 0,53-39 0,114-111 0,-150 123 0,113-102 0,-7-8 0,266-341 0,-376 428 0,-4-3 0,-2-1 0,49-127 0,-40 63 0,40-178 0,-75 246 0,-4-1 0,-3 0 0,0-135 0,-9 148 0,1-5 0,-3-1 0,-2 0 0,-25-120 0,9 69 0,0 4 0,-10 8 0,-5 3 0,-94-190 0,108 251 0,-2 1 0,-1 1 0,-35-41 0,19 36 0,-2 2 0,-54-40 0,-2-1 0,48 38 0,-2 3 0,-1 3 0,-65-35 0,-177-74 0,97 52 0,188 89 0,-3-1 0,-1 0 0,2 0 0,-1-2 0,1 0 0,0 0 0,0-1 0,1 0 0,0-1 0,1 0 0,-12-15 0,-4-18 0,-2 2 0,-43-48 0,52 68 0,-1 1 0,-1 1 0,-1 1 0,-1 1 0,-38-22 0,22 14 0,-63-52 0,25 19 0,-236-201 0,-41-28 0,297 250 0,-1 3 0,-109-46 0,22 33 0,19 9 0,74 19 0,28 11 0,0 0 0,1-2 0,0 0 0,-34-22 0,57 32 0,-1 0 0,1 0 0,0 0 0,0 0 0,0 0 0,-1 0 0,1-1 0,0 1 0,0 0 0,0 0 0,-1 0 0,1 0 0,0 0 0,0-1 0,0 1 0,0 0 0,0 0 0,-1 0 0,1-1 0,0 1 0,0 0 0,0 0 0,0 0 0,0-1 0,0 1 0,0 0 0,0 0 0,0 0 0,0-1 0,0 1 0,0 0 0,0 0 0,0-1 0,0 1 0,0 0 0,0 0 0,0 0 0,0-1 0,0 1 0,0 0 0,0 0 0,0-1 0,0 1 0,1 0 0,-1 0 0,0 0 0,0 0 0,0-1 0,0 1 0,0 0 0,1 0 0,-1 0 0,18-6 0,22 4 0,-10 4 0,57 11 0,-58-7 0,1-1 0,32 0 0,255-7 0,-372 3 0,-21 0 0,-144-17 0,97 1 0,113 15 0,-1-1 0,0 1 0,0 1 0,1 0 0,-1 1 0,0 0 0,1 0 0,0 1 0,-12 5 0,19-6 0,-1 0 0,1 1 0,-1 0 0,1-1 0,0 1 0,0 0 0,0 1 0,0-1 0,1 1 0,-1-1 0,1 1 0,0 0 0,0-1 0,0 1 0,1 0 0,-1 0 0,1 1 0,0-1 0,0 0 0,0 0 0,1 7 0,-1 10 0,0 0 0,2 0 0,4 26 0,0-5 0,-2 226 0,-3-219 0,0-451 0,0 400 0,0-1 0,0 1 0,1-1 0,-1 1 0,0-1 0,1 1 0,0 0 0,0-1 0,0 1 0,0 0 0,0 0 0,0-1 0,0 1 0,1 0 0,-1 0 0,1 1 0,-1-1 0,1 0 0,2-2 0,0 1 0,0 1 0,1-1 0,-1 1 0,1 0 0,0 0 0,-1 0 0,1 0 0,0 1 0,5-1 0,14-1 0,-1 1 0,1 1 0,31 3 0,-34-1 0,6 0-195,0 0 0,0-2 0,0-1 0,0-1 0,0-2 0,28-7 0,-27 2-6631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42:28.639"/>
    </inkml:context>
    <inkml:brush xml:id="br0">
      <inkml:brushProperty name="width" value="0.1" units="cm"/>
      <inkml:brushProperty name="height" value="0.1" units="cm"/>
      <inkml:brushProperty name="color" value="#E71224"/>
    </inkml:brush>
  </inkml:definitions>
  <inkml:trace contextRef="#ctx0" brushRef="#br0">0 6486 24575,'51'-3'0,"0"-2"0,0-3 0,63-17 0,212-41 0,-77-7 0,-117 30 0,883-299 0,-978 328 0,-1-2 0,-1-2 0,0-2 0,53-39 0,114-111 0,-150 123 0,113-102 0,-7-8 0,266-341 0,-376 428 0,-4-3 0,-2-1 0,49-127 0,-40 63 0,40-178 0,-75 246 0,-4-1 0,-3 0 0,0-135 0,-9 148 0,1-5 0,-3-1 0,-2 0 0,-25-120 0,9 69 0,0 4 0,-10 8 0,-5 3 0,-94-190 0,108 251 0,-2 1 0,-1 1 0,-35-41 0,19 36 0,-2 2 0,-54-40 0,-2-1 0,48 38 0,-2 3 0,-1 3 0,-65-35 0,-177-74 0,97 52 0,188 89 0,-3-1 0,-1 0 0,2 0 0,-1-2 0,1 0 0,0 0 0,0-1 0,1 0 0,0-1 0,1 0 0,-12-15 0,-4-18 0,-2 2 0,-43-48 0,52 68 0,-1 1 0,-1 1 0,-1 1 0,-1 1 0,-38-22 0,22 14 0,-63-52 0,25 19 0,-236-201 0,-41-28 0,297 250 0,-1 3 0,-109-46 0,22 33 0,19 9 0,74 19 0,28 11 0,0 0 0,1-2 0,0 0 0,-34-22 0,57 32 0,-1 0 0,1 0 0,0 0 0,0 0 0,0 0 0,-1 0 0,1-1 0,0 1 0,0 0 0,0 0 0,-1 0 0,1 0 0,0 0 0,0-1 0,0 1 0,0 0 0,0 0 0,-1 0 0,1-1 0,0 1 0,0 0 0,0 0 0,0 0 0,0-1 0,0 1 0,0 0 0,0 0 0,0 0 0,0-1 0,0 1 0,0 0 0,0 0 0,0-1 0,0 1 0,0 0 0,0 0 0,0 0 0,0-1 0,0 1 0,0 0 0,0 0 0,0-1 0,0 1 0,1 0 0,-1 0 0,0 0 0,0 0 0,0-1 0,0 1 0,0 0 0,1 0 0,-1 0 0,18-6 0,22 4 0,-10 4 0,57 11 0,-58-7 0,1-1 0,32 0 0,255-7 0,-372 3 0,-21 0 0,-144-17 0,97 1 0,113 15 0,-1-1 0,0 1 0,0 1 0,1 0 0,-1 1 0,0 0 0,1 0 0,0 1 0,-12 5 0,19-6 0,-1 0 0,1 1 0,-1 0 0,1-1 0,0 1 0,0 0 0,0 1 0,0-1 0,1 1 0,-1-1 0,1 1 0,0 0 0,0-1 0,0 1 0,1 0 0,-1 0 0,1 1 0,0-1 0,0 0 0,0 0 0,1 7 0,-1 10 0,0 0 0,2 0 0,4 26 0,0-5 0,-2 226 0,-3-219 0,0-451 0,0 400 0,0-1 0,0 1 0,1-1 0,-1 1 0,0-1 0,1 1 0,0 0 0,0-1 0,0 1 0,0 0 0,0 0 0,0-1 0,0 1 0,1 0 0,-1 0 0,1 1 0,-1-1 0,1 0 0,2-2 0,0 1 0,0 1 0,1-1 0,-1 1 0,1 0 0,0 0 0,-1 0 0,1 0 0,0 1 0,5-1 0,14-1 0,-1 1 0,1 1 0,31 3 0,-34-1 0,6 0-195,0 0 0,0-2 0,0-1 0,0-1 0,0-2 0,28-7 0,-27 2-6631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42:28.639"/>
    </inkml:context>
    <inkml:brush xml:id="br0">
      <inkml:brushProperty name="width" value="0.1" units="cm"/>
      <inkml:brushProperty name="height" value="0.1" units="cm"/>
      <inkml:brushProperty name="color" value="#E71224"/>
    </inkml:brush>
  </inkml:definitions>
  <inkml:trace contextRef="#ctx0" brushRef="#br0">0 6486 24575,'51'-3'0,"0"-2"0,0-3 0,63-17 0,212-41 0,-77-7 0,-117 30 0,883-299 0,-978 328 0,-1-2 0,-1-2 0,0-2 0,53-39 0,114-111 0,-150 123 0,113-102 0,-7-8 0,266-341 0,-376 428 0,-4-3 0,-2-1 0,49-127 0,-40 63 0,40-178 0,-75 246 0,-4-1 0,-3 0 0,0-135 0,-9 148 0,1-5 0,-3-1 0,-2 0 0,-25-120 0,9 69 0,0 4 0,-10 8 0,-5 3 0,-94-190 0,108 251 0,-2 1 0,-1 1 0,-35-41 0,19 36 0,-2 2 0,-54-40 0,-2-1 0,48 38 0,-2 3 0,-1 3 0,-65-35 0,-177-74 0,97 52 0,188 89 0,-3-1 0,-1 0 0,2 0 0,-1-2 0,1 0 0,0 0 0,0-1 0,1 0 0,0-1 0,1 0 0,-12-15 0,-4-18 0,-2 2 0,-43-48 0,52 68 0,-1 1 0,-1 1 0,-1 1 0,-1 1 0,-38-22 0,22 14 0,-63-52 0,25 19 0,-236-201 0,-41-28 0,297 250 0,-1 3 0,-109-46 0,22 33 0,19 9 0,74 19 0,28 11 0,0 0 0,1-2 0,0 0 0,-34-22 0,57 32 0,-1 0 0,1 0 0,0 0 0,0 0 0,0 0 0,-1 0 0,1-1 0,0 1 0,0 0 0,0 0 0,-1 0 0,1 0 0,0 0 0,0-1 0,0 1 0,0 0 0,0 0 0,-1 0 0,1-1 0,0 1 0,0 0 0,0 0 0,0 0 0,0-1 0,0 1 0,0 0 0,0 0 0,0 0 0,0-1 0,0 1 0,0 0 0,0 0 0,0-1 0,0 1 0,0 0 0,0 0 0,0 0 0,0-1 0,0 1 0,0 0 0,0 0 0,0-1 0,0 1 0,1 0 0,-1 0 0,0 0 0,0 0 0,0-1 0,0 1 0,0 0 0,1 0 0,-1 0 0,18-6 0,22 4 0,-10 4 0,57 11 0,-58-7 0,1-1 0,32 0 0,255-7 0,-372 3 0,-21 0 0,-144-17 0,97 1 0,113 15 0,-1-1 0,0 1 0,0 1 0,1 0 0,-1 1 0,0 0 0,1 0 0,0 1 0,-12 5 0,19-6 0,-1 0 0,1 1 0,-1 0 0,1-1 0,0 1 0,0 0 0,0 1 0,0-1 0,1 1 0,-1-1 0,1 1 0,0 0 0,0-1 0,0 1 0,1 0 0,-1 0 0,1 1 0,0-1 0,0 0 0,0 0 0,1 7 0,-1 10 0,0 0 0,2 0 0,4 26 0,0-5 0,-2 226 0,-3-219 0,0-451 0,0 400 0,0-1 0,0 1 0,1-1 0,-1 1 0,0-1 0,1 1 0,0 0 0,0-1 0,0 1 0,0 0 0,0 0 0,0-1 0,0 1 0,1 0 0,-1 0 0,1 1 0,-1-1 0,1 0 0,2-2 0,0 1 0,0 1 0,1-1 0,-1 1 0,1 0 0,0 0 0,-1 0 0,1 0 0,0 1 0,5-1 0,14-1 0,-1 1 0,1 1 0,31 3 0,-34-1 0,6 0-195,0 0 0,0-2 0,0-1 0,0-1 0,0-2 0,28-7 0,-27 2-6631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42:28.639"/>
    </inkml:context>
    <inkml:brush xml:id="br0">
      <inkml:brushProperty name="width" value="0.1" units="cm"/>
      <inkml:brushProperty name="height" value="0.1" units="cm"/>
      <inkml:brushProperty name="color" value="#E71224"/>
    </inkml:brush>
  </inkml:definitions>
  <inkml:trace contextRef="#ctx0" brushRef="#br0">0 6486 24575,'51'-3'0,"0"-2"0,0-3 0,63-17 0,212-41 0,-77-7 0,-117 30 0,883-299 0,-978 328 0,-1-2 0,-1-2 0,0-2 0,53-39 0,114-111 0,-150 123 0,113-102 0,-7-8 0,266-341 0,-376 428 0,-4-3 0,-2-1 0,49-127 0,-40 63 0,40-178 0,-75 246 0,-4-1 0,-3 0 0,0-135 0,-9 148 0,1-5 0,-3-1 0,-2 0 0,-25-120 0,9 69 0,0 4 0,-10 8 0,-5 3 0,-94-190 0,108 251 0,-2 1 0,-1 1 0,-35-41 0,19 36 0,-2 2 0,-54-40 0,-2-1 0,48 38 0,-2 3 0,-1 3 0,-65-35 0,-177-74 0,97 52 0,188 89 0,-3-1 0,-1 0 0,2 0 0,-1-2 0,1 0 0,0 0 0,0-1 0,1 0 0,0-1 0,1 0 0,-12-15 0,-4-18 0,-2 2 0,-43-48 0,52 68 0,-1 1 0,-1 1 0,-1 1 0,-1 1 0,-38-22 0,22 14 0,-63-52 0,25 19 0,-236-201 0,-41-28 0,297 250 0,-1 3 0,-109-46 0,22 33 0,19 9 0,74 19 0,28 11 0,0 0 0,1-2 0,0 0 0,-34-22 0,57 32 0,-1 0 0,1 0 0,0 0 0,0 0 0,0 0 0,-1 0 0,1-1 0,0 1 0,0 0 0,0 0 0,-1 0 0,1 0 0,0 0 0,0-1 0,0 1 0,0 0 0,0 0 0,-1 0 0,1-1 0,0 1 0,0 0 0,0 0 0,0 0 0,0-1 0,0 1 0,0 0 0,0 0 0,0 0 0,0-1 0,0 1 0,0 0 0,0 0 0,0-1 0,0 1 0,0 0 0,0 0 0,0 0 0,0-1 0,0 1 0,0 0 0,0 0 0,0-1 0,0 1 0,1 0 0,-1 0 0,0 0 0,0 0 0,0-1 0,0 1 0,0 0 0,1 0 0,-1 0 0,18-6 0,22 4 0,-10 4 0,57 11 0,-58-7 0,1-1 0,32 0 0,255-7 0,-372 3 0,-21 0 0,-144-17 0,97 1 0,113 15 0,-1-1 0,0 1 0,0 1 0,1 0 0,-1 1 0,0 0 0,1 0 0,0 1 0,-12 5 0,19-6 0,-1 0 0,1 1 0,-1 0 0,1-1 0,0 1 0,0 0 0,0 1 0,0-1 0,1 1 0,-1-1 0,1 1 0,0 0 0,0-1 0,0 1 0,1 0 0,-1 0 0,1 1 0,0-1 0,0 0 0,0 0 0,1 7 0,-1 10 0,0 0 0,2 0 0,4 26 0,0-5 0,-2 226 0,-3-219 0,0-451 0,0 400 0,0-1 0,0 1 0,1-1 0,-1 1 0,0-1 0,1 1 0,0 0 0,0-1 0,0 1 0,0 0 0,0 0 0,0-1 0,0 1 0,1 0 0,-1 0 0,1 1 0,-1-1 0,1 0 0,2-2 0,0 1 0,0 1 0,1-1 0,-1 1 0,1 0 0,0 0 0,-1 0 0,1 0 0,0 1 0,5-1 0,14-1 0,-1 1 0,1 1 0,31 3 0,-34-1 0,6 0-195,0 0 0,0-2 0,0-1 0,0-1 0,0-2 0,28-7 0,-27 2-6631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18:49:08.348"/>
    </inkml:context>
    <inkml:brush xml:id="br0">
      <inkml:brushProperty name="width" value="0.2" units="cm"/>
      <inkml:brushProperty name="height" value="0.4" units="cm"/>
      <inkml:brushProperty name="color" value="#FFFC00"/>
      <inkml:brushProperty name="tip" value="rectangle"/>
      <inkml:brushProperty name="rasterOp" value="maskPen"/>
      <inkml:brushProperty name="ignorePressure" value="1"/>
    </inkml:brush>
  </inkml:definitions>
  <inkml:trace contextRef="#ctx0" brushRef="#br0">160 26,'28'-7,"1"2,0 1,1 1,57 2,-32 0,1467-4,-816 8,1079-3,-1779 0,0 0,0 0,0 0,0 1,1 0,-1 0,0 1,-1 0,12 4,-14-4,-1 0,1 0,-1 0,0 1,0-1,0 0,0 1,0-1,0 1,-1 0,1 0,-1-1,0 1,0 0,0 0,0 0,-1 0,1 0,-1 0,1 1,-1 4,1 40,-8 89,7-135,0 0,-1 1,1-1,-1 0,1 0,-1 1,0-1,0 0,0 0,0 0,-1 0,1 0,0 0,-1-1,0 1,1 0,-1-1,0 1,0-1,1 1,-4 0,1 0,-1 0,0 0,0-1,1 0,-1 0,0 0,0 0,0-1,-8 0,-8-2,0 0,0-2,-32-9,53 13,-115-40,94 35,0-1,0 2,-1 1,1 1,-30 0,-11-1,-727-38,621 44,-281-6,225-20,-46-2,-267 24,263 2,87 12,-7 0,-683-14,853 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42:28.639"/>
    </inkml:context>
    <inkml:brush xml:id="br0">
      <inkml:brushProperty name="width" value="0.1" units="cm"/>
      <inkml:brushProperty name="height" value="0.1" units="cm"/>
      <inkml:brushProperty name="color" value="#E71224"/>
    </inkml:brush>
  </inkml:definitions>
  <inkml:trace contextRef="#ctx0" brushRef="#br0">0 6486 24575,'51'-3'0,"0"-2"0,0-3 0,63-17 0,212-41 0,-77-7 0,-117 30 0,883-299 0,-978 328 0,-1-2 0,-1-2 0,0-2 0,53-39 0,114-111 0,-150 123 0,113-102 0,-7-8 0,266-341 0,-376 428 0,-4-3 0,-2-1 0,49-127 0,-40 63 0,40-178 0,-75 246 0,-4-1 0,-3 0 0,0-135 0,-9 148 0,1-5 0,-3-1 0,-2 0 0,-25-120 0,9 69 0,0 4 0,-10 8 0,-5 3 0,-94-190 0,108 251 0,-2 1 0,-1 1 0,-35-41 0,19 36 0,-2 2 0,-54-40 0,-2-1 0,48 38 0,-2 3 0,-1 3 0,-65-35 0,-177-74 0,97 52 0,188 89 0,-3-1 0,-1 0 0,2 0 0,-1-2 0,1 0 0,0 0 0,0-1 0,1 0 0,0-1 0,1 0 0,-12-15 0,-4-18 0,-2 2 0,-43-48 0,52 68 0,-1 1 0,-1 1 0,-1 1 0,-1 1 0,-38-22 0,22 14 0,-63-52 0,25 19 0,-236-201 0,-41-28 0,297 250 0,-1 3 0,-109-46 0,22 33 0,19 9 0,74 19 0,28 11 0,0 0 0,1-2 0,0 0 0,-34-22 0,57 32 0,-1 0 0,1 0 0,0 0 0,0 0 0,0 0 0,-1 0 0,1-1 0,0 1 0,0 0 0,0 0 0,-1 0 0,1 0 0,0 0 0,0-1 0,0 1 0,0 0 0,0 0 0,-1 0 0,1-1 0,0 1 0,0 0 0,0 0 0,0 0 0,0-1 0,0 1 0,0 0 0,0 0 0,0 0 0,0-1 0,0 1 0,0 0 0,0 0 0,0-1 0,0 1 0,0 0 0,0 0 0,0 0 0,0-1 0,0 1 0,0 0 0,0 0 0,0-1 0,0 1 0,1 0 0,-1 0 0,0 0 0,0 0 0,0-1 0,0 1 0,0 0 0,1 0 0,-1 0 0,18-6 0,22 4 0,-10 4 0,57 11 0,-58-7 0,1-1 0,32 0 0,255-7 0,-372 3 0,-21 0 0,-144-17 0,97 1 0,113 15 0,-1-1 0,0 1 0,0 1 0,1 0 0,-1 1 0,0 0 0,1 0 0,0 1 0,-12 5 0,19-6 0,-1 0 0,1 1 0,-1 0 0,1-1 0,0 1 0,0 0 0,0 1 0,0-1 0,1 1 0,-1-1 0,1 1 0,0 0 0,0-1 0,0 1 0,1 0 0,-1 0 0,1 1 0,0-1 0,0 0 0,0 0 0,1 7 0,-1 10 0,0 0 0,2 0 0,4 26 0,0-5 0,-2 226 0,-3-219 0,0-451 0,0 400 0,0-1 0,0 1 0,1-1 0,-1 1 0,0-1 0,1 1 0,0 0 0,0-1 0,0 1 0,0 0 0,0 0 0,0-1 0,0 1 0,1 0 0,-1 0 0,1 1 0,-1-1 0,1 0 0,2-2 0,0 1 0,0 1 0,1-1 0,-1 1 0,1 0 0,0 0 0,-1 0 0,1 0 0,0 1 0,5-1 0,14-1 0,-1 1 0,1 1 0,31 3 0,-34-1 0,6 0-195,0 0 0,0-2 0,0-1 0,0-1 0,0-2 0,28-7 0,-27 2-6631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58:52.521"/>
    </inkml:context>
    <inkml:brush xml:id="br0">
      <inkml:brushProperty name="width" value="0.1" units="cm"/>
      <inkml:brushProperty name="height" value="0.1" units="cm"/>
      <inkml:brushProperty name="color" value="#E71224"/>
    </inkml:brush>
  </inkml:definitions>
  <inkml:trace contextRef="#ctx0" brushRef="#br0">1 51 24575,'0'14'0,"-1"-4"0,1 0 0,1 0 0,0 0 0,3 19 0,-2-26 0,-1 0 0,0 1 0,1-1 0,-1 0 0,1 0 0,0 0 0,0-1 0,0 1 0,0 0 0,0-1 0,1 1 0,-1-1 0,1 0 0,0 0 0,-1 0 0,1 0 0,0 0 0,5 1 0,10 5 0,1-2 0,0 0 0,0-1 0,0-1 0,1-1 0,28 2 0,125-7 0,-71-1 0,58 2 0,218 3 0,-325 2 0,69 15 0,35 3 0,489-16 0,-344-9 0,1300 3 0,-1232 31 0,-287-20 0,21-3 0,150-8 0,-97-3 0,97 3 0,-251 0 0,1-1 0,-1 0 0,1 1 0,-1-1 0,0 0 0,1-1 0,-1 1 0,0 0 0,0-1 0,0 0 0,0 0 0,0 0 0,-1 0 0,1 0 0,0-1 0,-1 1 0,0-1 0,1 1 0,-1-1 0,0 0 0,0 0 0,-1 0 0,3-5 0,5-10 0,-2-1 0,0 0 0,5-21 0,-2 7 0,31-81-1365,-35 95-5461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58:58.162"/>
    </inkml:context>
    <inkml:brush xml:id="br0">
      <inkml:brushProperty name="width" value="0.1" units="cm"/>
      <inkml:brushProperty name="height" value="0.1" units="cm"/>
      <inkml:brushProperty name="color" value="#5B2D90"/>
    </inkml:brush>
  </inkml:definitions>
  <inkml:trace contextRef="#ctx0" brushRef="#br0">45 87 24575,'-1'12'0,"0"-1"0,-1 0 0,-1 0 0,0 0 0,0 0 0,-7 13 0,6-17 0,1 1 0,0 0 0,0 0 0,1 0 0,0 0 0,0 0 0,1 0 0,0 1 0,1-1 0,-1 1 0,1-1 0,2 13 0,-1-19 0,0 0 0,0 0 0,0 0 0,0 0 0,1-1 0,-1 1 0,0 0 0,1 0 0,-1-1 0,1 1 0,0-1 0,-1 1 0,1-1 0,0 0 0,0 0 0,0 1 0,0-1 0,0-1 0,0 1 0,0 0 0,0 0 0,0-1 0,1 1 0,-1-1 0,3 0 0,64 1 0,-51-2 0,1064-5 0,-651 7 0,-224 14 0,-91-4 0,-27 0 0,-56-5 0,56 1 0,-38-6 0,-36 1 0,1-1 0,0 0 0,-1-2 0,1 0 0,-1-1 0,1 0 0,28-9 0,-41 9 0,1 0 0,-1 0 0,1 0 0,-1-1 0,0 0 0,0 0 0,0 0 0,0 0 0,-1 0 0,1 0 0,-1-1 0,0 1 0,0-1 0,0 0 0,0 0 0,-1 0 0,1 0 0,0-5 0,3-10 0,-2-1 0,3-33 0,-2 7 0,3 9-682,16-53-1,-12 59-6143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7:21:22.9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0,'706'0,"-677"2,0 1,30 6,46 5,-82-13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42:28.639"/>
    </inkml:context>
    <inkml:brush xml:id="br0">
      <inkml:brushProperty name="width" value="0.1" units="cm"/>
      <inkml:brushProperty name="height" value="0.1" units="cm"/>
      <inkml:brushProperty name="color" value="#E71224"/>
    </inkml:brush>
  </inkml:definitions>
  <inkml:trace contextRef="#ctx0" brushRef="#br0">0 6486 24575,'51'-3'0,"0"-2"0,0-3 0,63-17 0,212-41 0,-77-7 0,-117 30 0,883-299 0,-978 328 0,-1-2 0,-1-2 0,0-2 0,53-39 0,114-111 0,-150 123 0,113-102 0,-7-8 0,266-341 0,-376 428 0,-4-3 0,-2-1 0,49-127 0,-40 63 0,40-178 0,-75 246 0,-4-1 0,-3 0 0,0-135 0,-9 148 0,1-5 0,-3-1 0,-2 0 0,-25-120 0,9 69 0,0 4 0,-10 8 0,-5 3 0,-94-190 0,108 251 0,-2 1 0,-1 1 0,-35-41 0,19 36 0,-2 2 0,-54-40 0,-2-1 0,48 38 0,-2 3 0,-1 3 0,-65-35 0,-177-74 0,97 52 0,188 89 0,-3-1 0,-1 0 0,2 0 0,-1-2 0,1 0 0,0 0 0,0-1 0,1 0 0,0-1 0,1 0 0,-12-15 0,-4-18 0,-2 2 0,-43-48 0,52 68 0,-1 1 0,-1 1 0,-1 1 0,-1 1 0,-38-22 0,22 14 0,-63-52 0,25 19 0,-236-201 0,-41-28 0,297 250 0,-1 3 0,-109-46 0,22 33 0,19 9 0,74 19 0,28 11 0,0 0 0,1-2 0,0 0 0,-34-22 0,57 32 0,-1 0 0,1 0 0,0 0 0,0 0 0,0 0 0,-1 0 0,1-1 0,0 1 0,0 0 0,0 0 0,-1 0 0,1 0 0,0 0 0,0-1 0,0 1 0,0 0 0,0 0 0,-1 0 0,1-1 0,0 1 0,0 0 0,0 0 0,0 0 0,0-1 0,0 1 0,0 0 0,0 0 0,0 0 0,0-1 0,0 1 0,0 0 0,0 0 0,0-1 0,0 1 0,0 0 0,0 0 0,0 0 0,0-1 0,0 1 0,0 0 0,0 0 0,0-1 0,0 1 0,1 0 0,-1 0 0,0 0 0,0 0 0,0-1 0,0 1 0,0 0 0,1 0 0,-1 0 0,18-6 0,22 4 0,-10 4 0,57 11 0,-58-7 0,1-1 0,32 0 0,255-7 0,-372 3 0,-21 0 0,-144-17 0,97 1 0,113 15 0,-1-1 0,0 1 0,0 1 0,1 0 0,-1 1 0,0 0 0,1 0 0,0 1 0,-12 5 0,19-6 0,-1 0 0,1 1 0,-1 0 0,1-1 0,0 1 0,0 0 0,0 1 0,0-1 0,1 1 0,-1-1 0,1 1 0,0 0 0,0-1 0,0 1 0,1 0 0,-1 0 0,1 1 0,0-1 0,0 0 0,0 0 0,1 7 0,-1 10 0,0 0 0,2 0 0,4 26 0,0-5 0,-2 226 0,-3-219 0,0-451 0,0 400 0,0-1 0,0 1 0,1-1 0,-1 1 0,0-1 0,1 1 0,0 0 0,0-1 0,0 1 0,0 0 0,0 0 0,0-1 0,0 1 0,1 0 0,-1 0 0,1 1 0,-1-1 0,1 0 0,2-2 0,0 1 0,0 1 0,1-1 0,-1 1 0,1 0 0,0 0 0,-1 0 0,1 0 0,0 1 0,5-1 0,14-1 0,-1 1 0,1 1 0,31 3 0,-34-1 0,6 0-195,0 0 0,0-2 0,0-1 0,0-1 0,0-2 0,28-7 0,-27 2-6631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8:59:42.300"/>
    </inkml:context>
    <inkml:brush xml:id="br0">
      <inkml:brushProperty name="width" value="0.1" units="cm"/>
      <inkml:brushProperty name="height" value="0.1" units="cm"/>
      <inkml:brushProperty name="color" value="#5B2D90"/>
    </inkml:brush>
  </inkml:definitions>
  <inkml:trace contextRef="#ctx0" brushRef="#br0">204 1 24575,'20'1'0,"0"0"0,1 2 0,-1 0 0,-1 1 0,1 1 0,20 9 0,108 53 0,-24-9 0,-34-25 0,43 18 0,-122-45 0,-1 1 0,1 0 0,-1 0 0,-1 2 0,0-1 0,0 1 0,-1 0 0,0 1 0,0-1 0,7 14 0,38 44 0,-31-44 0,-1 1 0,0 1 0,-2 1 0,28 50 0,-42-67 0,0 1 0,-1 1 0,0-1 0,-1 1 0,0-1 0,-1 1 0,0 0 0,-1 0 0,0 0 0,0 0 0,-1 0 0,-1 0 0,0 0 0,-1 0 0,0 0 0,0 0 0,-1-1 0,-5 13 0,-7 11 0,1 1 0,2 0 0,2 2 0,1-1 0,1 1 0,3 0 0,-3 57 0,10 995 0,-2-1079 0,1 0 0,0 1 0,0-1 0,1 0 0,1-1 0,0 1 0,0 0 0,1-1 0,0 0 0,6 11 0,6 4 0,0-1 0,24 27 0,21 28 0,-46-58 0,0-1 0,2 0 0,0-1 0,35 28 0,86 53 0,-97-71 0,-9-8 0,0-1 0,1-1 0,71 24 0,112 22 0,5 1 0,-154-40 0,-59-18 0,-19-3 0,-20-3 0,-94-13 0,78 6 0,-54-1 0,91 8 0,-1 1 0,1 0 0,0 1 0,0 0 0,0 0 0,0 1 0,0 1 0,1 0 0,-1 0 0,1 0 0,1 1 0,-12 10 0,8-7 0,0 0 0,-1-1 0,0-1 0,0 0 0,-16 6 0,16-10 0,1 1 0,-1 1 0,1 0 0,1 1 0,-1 0 0,1 1 0,0 0 0,0 1 0,1 0 0,0 1 0,0 0 0,1 0 0,0 1 0,1 0 0,0 1 0,1 0 0,0 0 0,0 1 0,1-1 0,1 1 0,-7 22 0,5-2 0,2 1 0,1 0 0,2 0 0,1-1 0,5 57 0,-1-2 0,0 74 0,-6 225 0,-22-193 0,20-159 0,-2 0 0,-18 54 0,11-42 0,4-4 0,5-20 0,-1-1 0,-16 39 0,20-55 0,-1 0 0,1 0 0,-1 0 0,-1 0 0,1 0 0,-1-1 0,0 0 0,1 1 0,-2-1 0,1-1 0,0 1 0,-1-1 0,0 0 0,0 0 0,0 0 0,-6 2 0,-20 4 0,-1-1 0,1-2 0,-65 5 0,-20 3 0,10 5 0,-160 32 0,37-17 0,-14 4 0,209-31-66,-54 18-1233,65-16-5527</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00:29.523"/>
    </inkml:context>
    <inkml:brush xml:id="br0">
      <inkml:brushProperty name="width" value="0.1" units="cm"/>
      <inkml:brushProperty name="height" value="0.1" units="cm"/>
      <inkml:brushProperty name="color" value="#5B2D90"/>
    </inkml:brush>
  </inkml:definitions>
  <inkml:trace contextRef="#ctx0" brushRef="#br0">115 1 24575,'11'0'0,"1"1"0,-1 1 0,0 0 0,0 1 0,0 0 0,12 6 0,60 37 0,-13-7 0,-19-17 0,23 13 0,-67-31 0,-2 1 0,1 0 0,0 0 0,-1 0 0,0 1 0,0 0 0,0 0 0,-1 1 0,1-1 0,3 10 0,22 29 0,-18-30 0,0 2 0,0 0 0,-1 0 0,15 35 0,-23-46 0,0 1 0,-1 0 0,0 0 0,0 0 0,-1 0 0,1 1 0,-1-1 0,0 1 0,-1-1 0,0 0 0,0 1 0,0-1 0,-1 1 0,1-1 0,-2 1 0,1-1 0,-1 0 0,-2 8 0,-5 8 0,2 1 0,0 0 0,1 1 0,1-1 0,1 1 0,0 0 0,0 39 0,5 674 0,-1-731 0,1-1 0,-1 1 0,1 0 0,0 0 0,1-1 0,-1 1 0,1 0 0,0-1 0,1 0 0,2 7 0,4 4 0,0-1 0,14 17 0,11 20 0,-25-40 0,-1 1 0,2-2 0,-1 0 0,20 19 0,49 37 0,-55-49 0,-5-6 0,0 0 0,1-1 0,39 17 0,64 14 0,2 1 0,-86-27 0,-34-12 0,-10-3 0,-11-1 0,-54-9 0,45 4 0,-31-1 0,51 6 0,1 0 0,-1 1 0,0-1 0,0 2 0,1-1 0,-1 1 0,1 0 0,-1 0 0,1 0 0,0 1 0,0 0 0,-6 7 0,4-5 0,0 0 0,0-1 0,0 0 0,0 0 0,-10 3 0,10-5 0,0 0 0,0 0 0,0 0 0,1 1 0,-1 0 0,1 1 0,0 0 0,0 0 0,0 1 0,0 0 0,1 0 0,0 0 0,0 1 0,0 0 0,1 0 0,0 0 0,0 1 0,0 0 0,1 0 0,0 0 0,-4 15 0,3-2 0,1 1 0,1 1 0,1-1 0,0 0 0,4 38 0,-2-1 0,1 50 0,-4 152 0,-12-130 0,11-108 0,-1 0 0,-10 37 0,7-29 0,1-3 0,3-13 0,0-1 0,-10 27 0,12-37 0,0-1 0,-1 1 0,0-1 0,1 0 0,-1 0 0,0 0 0,-1 0 0,1 0 0,0 0 0,-1-1 0,1 1 0,-1-1 0,1 0 0,-1 0 0,0 0 0,-3 1 0,-12 3 0,0 0 0,1-2 0,-37 3 0,-11 3 0,5 3 0,-90 21 0,22-11 0,-9 3 0,118-21-66,-31 11-1233,37-9-5527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0:48.586"/>
    </inkml:context>
    <inkml:brush xml:id="br0">
      <inkml:brushProperty name="width" value="0.035" units="cm"/>
      <inkml:brushProperty name="height" value="0.035" units="cm"/>
    </inkml:brush>
  </inkml:definitions>
  <inkml:trace contextRef="#ctx0" brushRef="#br0">0 4393 24472,'2064'-4392'0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0:56.116"/>
    </inkml:context>
    <inkml:brush xml:id="br0">
      <inkml:brushProperty name="width" value="0.035" units="cm"/>
      <inkml:brushProperty name="height" value="0.035" units="cm"/>
    </inkml:brush>
  </inkml:definitions>
  <inkml:trace contextRef="#ctx0" brushRef="#br0">1 1 24207,'2116'53'0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1:07.346"/>
    </inkml:context>
    <inkml:brush xml:id="br0">
      <inkml:brushProperty name="width" value="0.035" units="cm"/>
      <inkml:brushProperty name="height" value="0.035" units="cm"/>
    </inkml:brush>
  </inkml:definitions>
  <inkml:trace contextRef="#ctx0" brushRef="#br0">0 1 24419,'2100'4339'0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1:11.463"/>
    </inkml:context>
    <inkml:brush xml:id="br0">
      <inkml:brushProperty name="width" value="0.035" units="cm"/>
      <inkml:brushProperty name="height" value="0.035" units="cm"/>
    </inkml:brush>
  </inkml:definitions>
  <inkml:trace contextRef="#ctx0" brushRef="#br0">0 0 23209,'2047'0'0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2:24.725"/>
    </inkml:context>
    <inkml:brush xml:id="br0">
      <inkml:brushProperty name="width" value="0.035" units="cm"/>
      <inkml:brushProperty name="height" value="0.035" units="cm"/>
    </inkml:brush>
  </inkml:definitions>
  <inkml:trace contextRef="#ctx0" brushRef="#br0">0 1 23380,'0'2187'0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0:48.586"/>
    </inkml:context>
    <inkml:brush xml:id="br0">
      <inkml:brushProperty name="width" value="0.035" units="cm"/>
      <inkml:brushProperty name="height" value="0.035" units="cm"/>
    </inkml:brush>
  </inkml:definitions>
  <inkml:trace contextRef="#ctx0" brushRef="#br0">0 4393 24472,'2064'-4392'0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0:56.116"/>
    </inkml:context>
    <inkml:brush xml:id="br0">
      <inkml:brushProperty name="width" value="0.035" units="cm"/>
      <inkml:brushProperty name="height" value="0.035" units="cm"/>
    </inkml:brush>
  </inkml:definitions>
  <inkml:trace contextRef="#ctx0" brushRef="#br0">1 1 24207,'2116'53'0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17.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0,'1324'0'0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1:07.346"/>
    </inkml:context>
    <inkml:brush xml:id="br0">
      <inkml:brushProperty name="width" value="0.035" units="cm"/>
      <inkml:brushProperty name="height" value="0.035" units="cm"/>
    </inkml:brush>
  </inkml:definitions>
  <inkml:trace contextRef="#ctx0" brushRef="#br0">0 1 24419,'2100'4339'0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1:11.463"/>
    </inkml:context>
    <inkml:brush xml:id="br0">
      <inkml:brushProperty name="width" value="0.035" units="cm"/>
      <inkml:brushProperty name="height" value="0.035" units="cm"/>
    </inkml:brush>
  </inkml:definitions>
  <inkml:trace contextRef="#ctx0" brushRef="#br0">0 0 23209,'2047'0'0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19:22:24.725"/>
    </inkml:context>
    <inkml:brush xml:id="br0">
      <inkml:brushProperty name="width" value="0.035" units="cm"/>
      <inkml:brushProperty name="height" value="0.035" units="cm"/>
    </inkml:brush>
  </inkml:definitions>
  <inkml:trace contextRef="#ctx0" brushRef="#br0">0 1 23380,'0'2187'0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22.0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1084 0 0,'-1084'0'0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7:21:22.9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0,'706'0,"-677"2,0 1,30 6,46 5,-82-13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17.8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 0,'1324'0'0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10T07:21:22.0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1084 0 0,'-1084'0'0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10T07:21:22.9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0,'706'0,"-677"2,0 1,30 6,46 5,-82-13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76F144-9A5A-4C19-9841-AA86F457125C}" type="datetimeFigureOut">
              <a:rPr lang="en-US" smtClean="0"/>
              <a:t>3/23/2025</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9A7C9EB-9578-4429-9158-7934B296FDDC}" type="slidenum">
              <a:rPr lang="en-US" smtClean="0"/>
              <a:t>‹#›</a:t>
            </a:fld>
            <a:endParaRPr lang="en-US"/>
          </a:p>
        </p:txBody>
      </p:sp>
    </p:spTree>
    <p:extLst>
      <p:ext uri="{BB962C8B-B14F-4D97-AF65-F5344CB8AC3E}">
        <p14:creationId xmlns:p14="http://schemas.microsoft.com/office/powerpoint/2010/main" val="116208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5052" y="219278"/>
            <a:ext cx="4123690"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A264684-B5DE-4471-999D-A89FE7167EDE}" type="datetime1">
              <a:rPr lang="en-US" smtClean="0"/>
              <a:t>3/23/2025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496B8D-F1C7-4698-A670-934D1C094377}" type="datetime1">
              <a:rPr lang="en-US" smtClean="0"/>
              <a:t>3/23/2025</a:t>
            </a:fld>
            <a:endParaRPr lang="en-US"/>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9B741FD-8C9F-4A96-83C6-F6C37F5110EC}" type="datetime1">
              <a:rPr lang="en-US" smtClean="0"/>
              <a:t>3/23/2025</a:t>
            </a:fld>
            <a:endParaRPr lang="en-US"/>
          </a:p>
        </p:txBody>
      </p:sp>
      <p:sp>
        <p:nvSpPr>
          <p:cNvPr id="7" name="Holder 7"/>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EAA4857-787A-4808-B2E4-B31FE3774D3A}" type="datetime1">
              <a:rPr lang="en-US" smtClean="0"/>
              <a:t>3/23/2025</a:t>
            </a:fld>
            <a:endParaRPr lang="en-US"/>
          </a:p>
        </p:txBody>
      </p:sp>
      <p:sp>
        <p:nvSpPr>
          <p:cNvPr id="5" name="Holder 5"/>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8B8F724-08DC-4554-8E21-4E36C1B4DF66}" type="datetime1">
              <a:rPr lang="en-US" smtClean="0"/>
              <a:t>3/23/2025</a:t>
            </a:fld>
            <a:endParaRPr lang="en-US"/>
          </a:p>
        </p:txBody>
      </p:sp>
      <p:sp>
        <p:nvSpPr>
          <p:cNvPr id="4" name="Holder 4"/>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2240"/>
            <a:ext cx="12192000" cy="365760"/>
          </a:xfrm>
          <a:custGeom>
            <a:avLst/>
            <a:gdLst/>
            <a:ahLst/>
            <a:cxnLst/>
            <a:rect l="l" t="t" r="r" b="b"/>
            <a:pathLst>
              <a:path w="12192000" h="365759">
                <a:moveTo>
                  <a:pt x="12192000" y="0"/>
                </a:moveTo>
                <a:lnTo>
                  <a:pt x="0" y="0"/>
                </a:lnTo>
                <a:lnTo>
                  <a:pt x="0" y="365760"/>
                </a:lnTo>
                <a:lnTo>
                  <a:pt x="12192000" y="365760"/>
                </a:lnTo>
                <a:lnTo>
                  <a:pt x="12192000" y="0"/>
                </a:lnTo>
                <a:close/>
              </a:path>
            </a:pathLst>
          </a:custGeom>
          <a:solidFill>
            <a:srgbClr val="4471C4"/>
          </a:solidFill>
        </p:spPr>
        <p:txBody>
          <a:bodyPr wrap="square" lIns="0" tIns="0" rIns="0" bIns="0" rtlCol="0"/>
          <a:lstStyle/>
          <a:p>
            <a:endParaRPr/>
          </a:p>
        </p:txBody>
      </p:sp>
      <p:sp>
        <p:nvSpPr>
          <p:cNvPr id="17" name="bg object 17"/>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E528F"/>
            </a:solidFill>
          </a:ln>
        </p:spPr>
        <p:txBody>
          <a:bodyPr wrap="square" lIns="0" tIns="0" rIns="0" bIns="0" rtlCol="0"/>
          <a:lstStyle/>
          <a:p>
            <a:endParaRPr/>
          </a:p>
        </p:txBody>
      </p:sp>
      <p:sp>
        <p:nvSpPr>
          <p:cNvPr id="18" name="bg object 18"/>
          <p:cNvSpPr/>
          <p:nvPr/>
        </p:nvSpPr>
        <p:spPr>
          <a:xfrm>
            <a:off x="0" y="0"/>
            <a:ext cx="826135" cy="875030"/>
          </a:xfrm>
          <a:custGeom>
            <a:avLst/>
            <a:gdLst/>
            <a:ahLst/>
            <a:cxnLst/>
            <a:rect l="l" t="t" r="r" b="b"/>
            <a:pathLst>
              <a:path w="826135" h="875030">
                <a:moveTo>
                  <a:pt x="826008" y="0"/>
                </a:moveTo>
                <a:lnTo>
                  <a:pt x="0" y="0"/>
                </a:lnTo>
                <a:lnTo>
                  <a:pt x="0" y="874776"/>
                </a:lnTo>
                <a:lnTo>
                  <a:pt x="826008" y="0"/>
                </a:lnTo>
                <a:close/>
              </a:path>
            </a:pathLst>
          </a:custGeom>
          <a:solidFill>
            <a:srgbClr val="4471C4"/>
          </a:solidFill>
        </p:spPr>
        <p:txBody>
          <a:bodyPr wrap="square" lIns="0" tIns="0" rIns="0" bIns="0" rtlCol="0"/>
          <a:lstStyle/>
          <a:p>
            <a:endParaRPr/>
          </a:p>
        </p:txBody>
      </p:sp>
      <p:sp>
        <p:nvSpPr>
          <p:cNvPr id="19" name="bg object 19"/>
          <p:cNvSpPr/>
          <p:nvPr/>
        </p:nvSpPr>
        <p:spPr>
          <a:xfrm>
            <a:off x="0" y="0"/>
            <a:ext cx="826135" cy="875030"/>
          </a:xfrm>
          <a:custGeom>
            <a:avLst/>
            <a:gdLst/>
            <a:ahLst/>
            <a:cxnLst/>
            <a:rect l="l" t="t" r="r" b="b"/>
            <a:pathLst>
              <a:path w="826135" h="875030">
                <a:moveTo>
                  <a:pt x="0" y="0"/>
                </a:moveTo>
                <a:lnTo>
                  <a:pt x="826008" y="0"/>
                </a:lnTo>
                <a:lnTo>
                  <a:pt x="0" y="874776"/>
                </a:lnTo>
                <a:lnTo>
                  <a:pt x="0" y="0"/>
                </a:lnTo>
                <a:close/>
              </a:path>
            </a:pathLst>
          </a:custGeom>
          <a:ln w="12700">
            <a:solidFill>
              <a:srgbClr val="2E528F"/>
            </a:solidFill>
          </a:ln>
        </p:spPr>
        <p:txBody>
          <a:bodyPr wrap="square" lIns="0" tIns="0" rIns="0" bIns="0" rtlCol="0"/>
          <a:lstStyle/>
          <a:p>
            <a:endParaRPr/>
          </a:p>
        </p:txBody>
      </p:sp>
      <p:sp>
        <p:nvSpPr>
          <p:cNvPr id="2" name="Holder 2"/>
          <p:cNvSpPr>
            <a:spLocks noGrp="1"/>
          </p:cNvSpPr>
          <p:nvPr>
            <p:ph type="title"/>
          </p:nvPr>
        </p:nvSpPr>
        <p:spPr>
          <a:xfrm>
            <a:off x="905052" y="219278"/>
            <a:ext cx="4349115"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a:xfrm>
            <a:off x="789228" y="1373504"/>
            <a:ext cx="9636760" cy="1946275"/>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8B4CACC-E5C9-450A-9E1E-54F34D7E32FD}" type="datetime1">
              <a:rPr lang="en-US" smtClean="0"/>
              <a:t>3/23/2025</a:t>
            </a:fld>
            <a:endParaRPr lang="en-US"/>
          </a:p>
        </p:txBody>
      </p:sp>
      <p:sp>
        <p:nvSpPr>
          <p:cNvPr id="6" name="Holder 6"/>
          <p:cNvSpPr>
            <a:spLocks noGrp="1"/>
          </p:cNvSpPr>
          <p:nvPr>
            <p:ph type="sldNum" sz="quarter" idx="7"/>
          </p:nvPr>
        </p:nvSpPr>
        <p:spPr>
          <a:xfrm>
            <a:off x="9296400" y="6536620"/>
            <a:ext cx="2804160" cy="276999"/>
          </a:xfrm>
          <a:prstGeom prst="rect">
            <a:avLst/>
          </a:prstGeom>
        </p:spPr>
        <p:txBody>
          <a:bodyPr wrap="square" lIns="0" tIns="0" rIns="0" bIns="0">
            <a:spAutoFit/>
          </a:bodyPr>
          <a:lstStyle>
            <a:lvl1pPr algn="r">
              <a:defRPr>
                <a:solidFill>
                  <a:schemeClr val="tx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jpe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customXml" Target="../ink/ink9.xml"/><Relationship Id="rId4" Type="http://schemas.openxmlformats.org/officeDocument/2006/relationships/image" Target="../media/image13.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2.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0.xml"/><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customXml" Target="../ink/ink12.xml"/><Relationship Id="rId4" Type="http://schemas.openxmlformats.org/officeDocument/2006/relationships/image" Target="../media/image13.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12.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customXml" Target="../ink/ink15.xml"/><Relationship Id="rId4" Type="http://schemas.openxmlformats.org/officeDocument/2006/relationships/image" Target="../media/image13.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customXml" Target="../ink/ink17.xml"/><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2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2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24.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customXml" Target="../ink/ink2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customXml" Target="../ink/ink2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2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9.xml"/><Relationship Id="rId5" Type="http://schemas.openxmlformats.org/officeDocument/2006/relationships/image" Target="../media/image38.png"/><Relationship Id="rId4" Type="http://schemas.openxmlformats.org/officeDocument/2006/relationships/customXml" Target="../ink/ink2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customXml" Target="../ink/ink30.xml"/></Relationships>
</file>

<file path=ppt/slides/_rels/slide35.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3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33.xml"/><Relationship Id="rId7" Type="http://schemas.openxmlformats.org/officeDocument/2006/relationships/customXml" Target="../ink/ink35.xml"/><Relationship Id="rId12"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customXml" Target="../ink/ink37.xml"/><Relationship Id="rId5" Type="http://schemas.openxmlformats.org/officeDocument/2006/relationships/customXml" Target="../ink/ink34.xml"/><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customXml" Target="../ink/ink36.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37.jpeg"/><Relationship Id="rId3" Type="http://schemas.openxmlformats.org/officeDocument/2006/relationships/customXml" Target="../ink/ink38.xml"/><Relationship Id="rId7" Type="http://schemas.openxmlformats.org/officeDocument/2006/relationships/customXml" Target="../ink/ink40.xml"/><Relationship Id="rId12"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customXml" Target="../ink/ink42.xml"/><Relationship Id="rId5" Type="http://schemas.openxmlformats.org/officeDocument/2006/relationships/customXml" Target="../ink/ink39.xml"/><Relationship Id="rId15" Type="http://schemas.openxmlformats.org/officeDocument/2006/relationships/image" Target="../media/image52.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customXml" Target="../ink/ink41.xml"/><Relationship Id="rId14"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2.jpe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2.jpeg"/><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customXml" Target="../ink/ink6.xml"/><Relationship Id="rId4" Type="http://schemas.openxmlformats.org/officeDocument/2006/relationships/image" Target="../media/image1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990600"/>
            <a:ext cx="10896600" cy="1551707"/>
          </a:xfrm>
          <a:prstGeom prst="rect">
            <a:avLst/>
          </a:prstGeom>
        </p:spPr>
        <p:txBody>
          <a:bodyPr vert="horz" wrap="square" lIns="0" tIns="12700" rIns="0" bIns="0" rtlCol="0">
            <a:spAutoFit/>
          </a:bodyPr>
          <a:lstStyle/>
          <a:p>
            <a:pPr marL="12700" algn="ctr">
              <a:lnSpc>
                <a:spcPct val="100000"/>
              </a:lnSpc>
              <a:spcBef>
                <a:spcPts val="100"/>
              </a:spcBef>
            </a:pPr>
            <a:r>
              <a:rPr lang="en-US" sz="6000" b="1" dirty="0">
                <a:latin typeface="Arial" panose="020B0604020202020204" pitchFamily="34" charset="0"/>
                <a:cs typeface="Arial" panose="020B0604020202020204" pitchFamily="34" charset="0"/>
              </a:rPr>
              <a:t>ESOF 422</a:t>
            </a:r>
            <a:r>
              <a:rPr sz="6000" b="1" dirty="0">
                <a:latin typeface="Arial" panose="020B0604020202020204" pitchFamily="34" charset="0"/>
                <a:cs typeface="Arial" panose="020B0604020202020204" pitchFamily="34" charset="0"/>
              </a:rPr>
              <a:t>:</a:t>
            </a:r>
            <a:r>
              <a:rPr sz="6000" b="1" spc="-204" dirty="0">
                <a:latin typeface="Arial" panose="020B0604020202020204" pitchFamily="34" charset="0"/>
                <a:cs typeface="Arial" panose="020B0604020202020204" pitchFamily="34" charset="0"/>
              </a:rPr>
              <a:t> </a:t>
            </a:r>
            <a:br>
              <a:rPr lang="en-US" sz="6000" b="1" spc="-204" dirty="0">
                <a:latin typeface="Arial" panose="020B0604020202020204" pitchFamily="34" charset="0"/>
                <a:cs typeface="Arial" panose="020B0604020202020204" pitchFamily="34" charset="0"/>
              </a:rPr>
            </a:br>
            <a:r>
              <a:rPr lang="en-US" sz="4000" b="1" spc="-204" dirty="0">
                <a:latin typeface="Arial" panose="020B0604020202020204" pitchFamily="34" charset="0"/>
                <a:cs typeface="Arial" panose="020B0604020202020204" pitchFamily="34" charset="0"/>
              </a:rPr>
              <a:t>Advanced Software Engineering: Cyber Practices</a:t>
            </a:r>
            <a:endParaRPr sz="6000" b="1" dirty="0">
              <a:latin typeface="Arial" panose="020B0604020202020204" pitchFamily="34" charset="0"/>
              <a:cs typeface="Arial" panose="020B0604020202020204" pitchFamily="34" charset="0"/>
            </a:endParaRPr>
          </a:p>
        </p:txBody>
      </p:sp>
      <p:grpSp>
        <p:nvGrpSpPr>
          <p:cNvPr id="3" name="object 3"/>
          <p:cNvGrpSpPr/>
          <p:nvPr/>
        </p:nvGrpSpPr>
        <p:grpSpPr>
          <a:xfrm>
            <a:off x="-6350" y="6466078"/>
            <a:ext cx="12204700" cy="398780"/>
            <a:chOff x="-6350" y="6466078"/>
            <a:chExt cx="12204700" cy="398780"/>
          </a:xfrm>
          <a:solidFill>
            <a:srgbClr val="F6D28B"/>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grpSp>
        <p:nvGrpSpPr>
          <p:cNvPr id="6" name="object 6"/>
          <p:cNvGrpSpPr/>
          <p:nvPr/>
        </p:nvGrpSpPr>
        <p:grpSpPr>
          <a:xfrm>
            <a:off x="-6350" y="-6350"/>
            <a:ext cx="838835" cy="887730"/>
            <a:chOff x="-6350" y="-6350"/>
            <a:chExt cx="838835" cy="887730"/>
          </a:xfrm>
          <a:solidFill>
            <a:srgbClr val="F6D28B"/>
          </a:solidFill>
        </p:grpSpPr>
        <p:sp>
          <p:nvSpPr>
            <p:cNvPr id="7" name="object 7"/>
            <p:cNvSpPr/>
            <p:nvPr/>
          </p:nvSpPr>
          <p:spPr>
            <a:xfrm>
              <a:off x="0" y="0"/>
              <a:ext cx="826135" cy="875030"/>
            </a:xfrm>
            <a:custGeom>
              <a:avLst/>
              <a:gdLst/>
              <a:ahLst/>
              <a:cxnLst/>
              <a:rect l="l" t="t" r="r" b="b"/>
              <a:pathLst>
                <a:path w="826135" h="875030">
                  <a:moveTo>
                    <a:pt x="826008" y="0"/>
                  </a:moveTo>
                  <a:lnTo>
                    <a:pt x="0" y="0"/>
                  </a:lnTo>
                  <a:lnTo>
                    <a:pt x="0" y="874776"/>
                  </a:lnTo>
                  <a:lnTo>
                    <a:pt x="826008"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8" name="object 8"/>
            <p:cNvSpPr/>
            <p:nvPr/>
          </p:nvSpPr>
          <p:spPr>
            <a:xfrm>
              <a:off x="0" y="0"/>
              <a:ext cx="826135" cy="875030"/>
            </a:xfrm>
            <a:custGeom>
              <a:avLst/>
              <a:gdLst/>
              <a:ahLst/>
              <a:cxnLst/>
              <a:rect l="l" t="t" r="r" b="b"/>
              <a:pathLst>
                <a:path w="826135" h="875030">
                  <a:moveTo>
                    <a:pt x="0" y="0"/>
                  </a:moveTo>
                  <a:lnTo>
                    <a:pt x="826008" y="0"/>
                  </a:lnTo>
                  <a:lnTo>
                    <a:pt x="0" y="874776"/>
                  </a:lnTo>
                  <a:lnTo>
                    <a:pt x="0" y="0"/>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9" name="object 9"/>
          <p:cNvSpPr txBox="1"/>
          <p:nvPr/>
        </p:nvSpPr>
        <p:spPr>
          <a:xfrm>
            <a:off x="2667000" y="2663320"/>
            <a:ext cx="6177280"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latin typeface="Calibri"/>
                <a:cs typeface="Calibri"/>
              </a:rPr>
              <a:t>Secure by Design (Part 1)</a:t>
            </a:r>
          </a:p>
        </p:txBody>
      </p:sp>
      <p:sp>
        <p:nvSpPr>
          <p:cNvPr id="10" name="object 10"/>
          <p:cNvSpPr txBox="1"/>
          <p:nvPr/>
        </p:nvSpPr>
        <p:spPr>
          <a:xfrm>
            <a:off x="76201" y="5523188"/>
            <a:ext cx="9829800" cy="887422"/>
          </a:xfrm>
          <a:prstGeom prst="rect">
            <a:avLst/>
          </a:prstGeom>
        </p:spPr>
        <p:txBody>
          <a:bodyPr vert="horz" wrap="square" lIns="0" tIns="12700" rIns="0" bIns="0" rtlCol="0">
            <a:spAutoFit/>
          </a:bodyPr>
          <a:lstStyle/>
          <a:p>
            <a:pPr marL="12700" marR="3335020">
              <a:lnSpc>
                <a:spcPct val="100000"/>
              </a:lnSpc>
              <a:spcBef>
                <a:spcPts val="100"/>
              </a:spcBef>
            </a:pPr>
            <a:r>
              <a:rPr sz="2800" dirty="0">
                <a:latin typeface="Calibri"/>
                <a:cs typeface="Calibri"/>
              </a:rPr>
              <a:t>Reese</a:t>
            </a:r>
            <a:r>
              <a:rPr sz="2800" spc="-50" dirty="0">
                <a:latin typeface="Calibri"/>
                <a:cs typeface="Calibri"/>
              </a:rPr>
              <a:t> </a:t>
            </a:r>
            <a:r>
              <a:rPr sz="2800" spc="-20" dirty="0">
                <a:latin typeface="Calibri"/>
                <a:cs typeface="Calibri"/>
              </a:rPr>
              <a:t>Pearsall</a:t>
            </a:r>
            <a:endParaRPr lang="en-US" sz="2800" spc="-20" dirty="0">
              <a:latin typeface="Calibri"/>
              <a:cs typeface="Calibri"/>
            </a:endParaRPr>
          </a:p>
          <a:p>
            <a:pPr marL="12700" marR="3335020">
              <a:lnSpc>
                <a:spcPct val="100000"/>
              </a:lnSpc>
              <a:spcBef>
                <a:spcPts val="100"/>
              </a:spcBef>
            </a:pPr>
            <a:r>
              <a:rPr lang="en-US" sz="2800" dirty="0">
                <a:latin typeface="Calibri"/>
                <a:cs typeface="Calibri"/>
              </a:rPr>
              <a:t>Spring 2025</a:t>
            </a:r>
          </a:p>
        </p:txBody>
      </p:sp>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a:t>
            </a:fld>
            <a:endParaRPr lang="en-US" dirty="0"/>
          </a:p>
        </p:txBody>
      </p:sp>
      <p:pic>
        <p:nvPicPr>
          <p:cNvPr id="1026" name="Picture 2">
            <a:extLst>
              <a:ext uri="{FF2B5EF4-FFF2-40B4-BE49-F238E27FC236}">
                <a16:creationId xmlns:a16="http://schemas.microsoft.com/office/drawing/2014/main" id="{A9E4E9B8-0CF2-48ED-6C1B-D09DC4AAA9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F230EA-01B2-FBF2-1FBD-6C237FC3858C}"/>
              </a:ext>
            </a:extLst>
          </p:cNvPr>
          <p:cNvSpPr txBox="1"/>
          <p:nvPr/>
        </p:nvSpPr>
        <p:spPr>
          <a:xfrm>
            <a:off x="4495800" y="2971800"/>
            <a:ext cx="184731" cy="369332"/>
          </a:xfrm>
          <a:prstGeom prst="rect">
            <a:avLst/>
          </a:prstGeom>
          <a:noFill/>
        </p:spPr>
        <p:txBody>
          <a:bodyPr wrap="none" rtlCol="0">
            <a:spAutoFit/>
          </a:bodyPr>
          <a:lstStyle/>
          <a:p>
            <a:endParaRPr lang="en-US" dirty="0"/>
          </a:p>
        </p:txBody>
      </p:sp>
      <p:sp>
        <p:nvSpPr>
          <p:cNvPr id="14" name="object 9">
            <a:extLst>
              <a:ext uri="{FF2B5EF4-FFF2-40B4-BE49-F238E27FC236}">
                <a16:creationId xmlns:a16="http://schemas.microsoft.com/office/drawing/2014/main" id="{9A278247-28B4-C329-0A51-712F61958122}"/>
              </a:ext>
            </a:extLst>
          </p:cNvPr>
          <p:cNvSpPr txBox="1"/>
          <p:nvPr/>
        </p:nvSpPr>
        <p:spPr>
          <a:xfrm>
            <a:off x="1566949" y="3150054"/>
            <a:ext cx="8829502" cy="382156"/>
          </a:xfrm>
          <a:prstGeom prst="rect">
            <a:avLst/>
          </a:prstGeom>
        </p:spPr>
        <p:txBody>
          <a:bodyPr vert="horz" wrap="square" lIns="0" tIns="12700" rIns="0" bIns="0" rtlCol="0">
            <a:spAutoFit/>
          </a:bodyPr>
          <a:lstStyle/>
          <a:p>
            <a:pPr marL="12700" algn="ctr">
              <a:lnSpc>
                <a:spcPct val="100000"/>
              </a:lnSpc>
              <a:spcBef>
                <a:spcPts val="100"/>
              </a:spcBef>
            </a:pPr>
            <a:r>
              <a:rPr lang="en-US" sz="2400" dirty="0">
                <a:latin typeface="Calibri"/>
                <a:cs typeface="Calibri"/>
              </a:rPr>
              <a:t>Domain-Driven Development, Domain Primitives, Input Validation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1D7CB91-2F5B-4460-4EAA-FF61CDDAA3A4}"/>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5DE1EEF0-F370-7225-0316-8126BD937293}"/>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3E4E438B-A121-7230-5F11-F012EE334D7B}"/>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A2D68C6C-6D5D-0A3F-6E59-09046541C325}"/>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9149F214-D5A8-BD83-FEB9-C531555D2B1E}"/>
              </a:ext>
            </a:extLst>
          </p:cNvPr>
          <p:cNvSpPr>
            <a:spLocks noGrp="1"/>
          </p:cNvSpPr>
          <p:nvPr>
            <p:ph type="sldNum" sz="quarter" idx="7"/>
          </p:nvPr>
        </p:nvSpPr>
        <p:spPr/>
        <p:txBody>
          <a:bodyPr/>
          <a:lstStyle/>
          <a:p>
            <a:fld id="{B6F15528-21DE-4FAA-801E-634DDDAF4B2B}" type="slidenum">
              <a:rPr lang="en-US" smtClean="0"/>
              <a:t>10</a:t>
            </a:fld>
            <a:endParaRPr lang="en-US" dirty="0"/>
          </a:p>
        </p:txBody>
      </p:sp>
      <p:pic>
        <p:nvPicPr>
          <p:cNvPr id="1026" name="Picture 2">
            <a:extLst>
              <a:ext uri="{FF2B5EF4-FFF2-40B4-BE49-F238E27FC236}">
                <a16:creationId xmlns:a16="http://schemas.microsoft.com/office/drawing/2014/main" id="{AF1A0F3D-F0A4-DE98-11E0-31446D79CBC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BFB69B-4FA7-D9E7-E46F-14A433F9B551}"/>
              </a:ext>
            </a:extLst>
          </p:cNvPr>
          <p:cNvSpPr txBox="1"/>
          <p:nvPr/>
        </p:nvSpPr>
        <p:spPr>
          <a:xfrm>
            <a:off x="76200" y="76200"/>
            <a:ext cx="5105885" cy="523220"/>
          </a:xfrm>
          <a:prstGeom prst="rect">
            <a:avLst/>
          </a:prstGeom>
          <a:noFill/>
        </p:spPr>
        <p:txBody>
          <a:bodyPr wrap="none" rtlCol="0">
            <a:spAutoFit/>
          </a:bodyPr>
          <a:lstStyle/>
          <a:p>
            <a:r>
              <a:rPr lang="en-US" sz="2800" dirty="0"/>
              <a:t>Modeling a Classroom in Code</a:t>
            </a:r>
          </a:p>
        </p:txBody>
      </p:sp>
      <p:pic>
        <p:nvPicPr>
          <p:cNvPr id="6146" name="Picture 2" descr="Montana State University American Indian Hall - TSP">
            <a:extLst>
              <a:ext uri="{FF2B5EF4-FFF2-40B4-BE49-F238E27FC236}">
                <a16:creationId xmlns:a16="http://schemas.microsoft.com/office/drawing/2014/main" id="{C9151402-C4CA-1880-BA4E-26BC83A46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52400"/>
            <a:ext cx="433493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2B67EEE-ADB4-EE68-B0F4-510FFD4A33FA}"/>
              </a:ext>
            </a:extLst>
          </p:cNvPr>
          <p:cNvPicPr>
            <a:picLocks noChangeAspect="1"/>
          </p:cNvPicPr>
          <p:nvPr/>
        </p:nvPicPr>
        <p:blipFill>
          <a:blip r:embed="rId4"/>
          <a:stretch>
            <a:fillRect/>
          </a:stretch>
        </p:blipFill>
        <p:spPr>
          <a:xfrm>
            <a:off x="5105400" y="1219200"/>
            <a:ext cx="2324297" cy="1907313"/>
          </a:xfrm>
          <a:prstGeom prst="rect">
            <a:avLst/>
          </a:prstGeom>
        </p:spPr>
      </p:pic>
      <p:sp>
        <p:nvSpPr>
          <p:cNvPr id="8" name="TextBox 7">
            <a:extLst>
              <a:ext uri="{FF2B5EF4-FFF2-40B4-BE49-F238E27FC236}">
                <a16:creationId xmlns:a16="http://schemas.microsoft.com/office/drawing/2014/main" id="{53A03664-03D1-88E1-1DDC-9BEEC0FAD0DD}"/>
              </a:ext>
            </a:extLst>
          </p:cNvPr>
          <p:cNvSpPr txBox="1"/>
          <p:nvPr/>
        </p:nvSpPr>
        <p:spPr>
          <a:xfrm>
            <a:off x="313267" y="1295693"/>
            <a:ext cx="3730508" cy="1754326"/>
          </a:xfrm>
          <a:prstGeom prst="rect">
            <a:avLst/>
          </a:prstGeom>
          <a:noFill/>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Classroom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building</a:t>
            </a:r>
            <a:r>
              <a:rPr lang="en-US" sz="1800" dirty="0">
                <a:solidFill>
                  <a:srgbClr val="000000"/>
                </a:solidFill>
                <a:effectLst/>
                <a:latin typeface="Consolas" panose="020B0609020204030204" pitchFamily="49" charset="0"/>
              </a:rPr>
              <a:t>;</a:t>
            </a:r>
          </a:p>
          <a:p>
            <a:pPr marL="0" marR="0"/>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number</a:t>
            </a:r>
            <a:r>
              <a:rPr lang="en-US" sz="1800" dirty="0">
                <a:solidFill>
                  <a:srgbClr val="000000"/>
                </a:solidFill>
                <a:effectLst/>
                <a:latin typeface="Consolas" panose="020B0609020204030204" pitchFamily="49" charset="0"/>
              </a:rPr>
              <a:t>;</a:t>
            </a:r>
          </a:p>
          <a:p>
            <a:endParaRPr lang="en-US" dirty="0"/>
          </a:p>
          <a:p>
            <a:r>
              <a:rPr lang="en-US" dirty="0"/>
              <a:t>}</a:t>
            </a:r>
          </a:p>
        </p:txBody>
      </p:sp>
      <p:pic>
        <p:nvPicPr>
          <p:cNvPr id="10" name="Picture 9">
            <a:extLst>
              <a:ext uri="{FF2B5EF4-FFF2-40B4-BE49-F238E27FC236}">
                <a16:creationId xmlns:a16="http://schemas.microsoft.com/office/drawing/2014/main" id="{707C89C6-2C77-413A-5F8F-259D22EC25CD}"/>
              </a:ext>
            </a:extLst>
          </p:cNvPr>
          <p:cNvPicPr>
            <a:picLocks noChangeAspect="1"/>
          </p:cNvPicPr>
          <p:nvPr/>
        </p:nvPicPr>
        <p:blipFill>
          <a:blip r:embed="rId5"/>
          <a:stretch>
            <a:fillRect/>
          </a:stretch>
        </p:blipFill>
        <p:spPr>
          <a:xfrm>
            <a:off x="1075627" y="3190842"/>
            <a:ext cx="5001323" cy="238158"/>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3322FBB-7A58-3601-598E-D2A5A53C818B}"/>
                  </a:ext>
                </a:extLst>
              </p14:cNvPr>
              <p14:cNvContentPartPr/>
              <p14:nvPr/>
            </p14:nvContentPartPr>
            <p14:xfrm>
              <a:off x="1876275" y="2304975"/>
              <a:ext cx="477000" cy="720"/>
            </p14:xfrm>
          </p:contentPart>
        </mc:Choice>
        <mc:Fallback xmlns="">
          <p:pic>
            <p:nvPicPr>
              <p:cNvPr id="6" name="Ink 5">
                <a:extLst>
                  <a:ext uri="{FF2B5EF4-FFF2-40B4-BE49-F238E27FC236}">
                    <a16:creationId xmlns:a16="http://schemas.microsoft.com/office/drawing/2014/main" id="{93322FBB-7A58-3601-598E-D2A5A53C818B}"/>
                  </a:ext>
                </a:extLst>
              </p:cNvPr>
              <p:cNvPicPr/>
              <p:nvPr/>
            </p:nvPicPr>
            <p:blipFill>
              <a:blip r:embed="rId7"/>
              <a:stretch>
                <a:fillRect/>
              </a:stretch>
            </p:blipFill>
            <p:spPr>
              <a:xfrm>
                <a:off x="1822275" y="2088975"/>
                <a:ext cx="5846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23B1384B-5469-732C-3DFB-23AA3B74734C}"/>
                  </a:ext>
                </a:extLst>
              </p14:cNvPr>
              <p14:cNvContentPartPr/>
              <p14:nvPr/>
            </p14:nvContentPartPr>
            <p14:xfrm>
              <a:off x="1905075" y="2333415"/>
              <a:ext cx="390600" cy="360"/>
            </p14:xfrm>
          </p:contentPart>
        </mc:Choice>
        <mc:Fallback xmlns="">
          <p:pic>
            <p:nvPicPr>
              <p:cNvPr id="11" name="Ink 10">
                <a:extLst>
                  <a:ext uri="{FF2B5EF4-FFF2-40B4-BE49-F238E27FC236}">
                    <a16:creationId xmlns:a16="http://schemas.microsoft.com/office/drawing/2014/main" id="{23B1384B-5469-732C-3DFB-23AA3B74734C}"/>
                  </a:ext>
                </a:extLst>
              </p:cNvPr>
              <p:cNvPicPr/>
              <p:nvPr/>
            </p:nvPicPr>
            <p:blipFill>
              <a:blip r:embed="rId9"/>
              <a:stretch>
                <a:fillRect/>
              </a:stretch>
            </p:blipFill>
            <p:spPr>
              <a:xfrm>
                <a:off x="1851075" y="2225415"/>
                <a:ext cx="49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9188F32-2F46-B102-FF31-82FEBD4EE011}"/>
                  </a:ext>
                </a:extLst>
              </p14:cNvPr>
              <p14:cNvContentPartPr/>
              <p14:nvPr/>
            </p14:nvContentPartPr>
            <p14:xfrm>
              <a:off x="1923795" y="2228655"/>
              <a:ext cx="342360" cy="10440"/>
            </p14:xfrm>
          </p:contentPart>
        </mc:Choice>
        <mc:Fallback xmlns="">
          <p:pic>
            <p:nvPicPr>
              <p:cNvPr id="12" name="Ink 11">
                <a:extLst>
                  <a:ext uri="{FF2B5EF4-FFF2-40B4-BE49-F238E27FC236}">
                    <a16:creationId xmlns:a16="http://schemas.microsoft.com/office/drawing/2014/main" id="{79188F32-2F46-B102-FF31-82FEBD4EE011}"/>
                  </a:ext>
                </a:extLst>
              </p:cNvPr>
              <p:cNvPicPr/>
              <p:nvPr/>
            </p:nvPicPr>
            <p:blipFill>
              <a:blip r:embed="rId11"/>
              <a:stretch>
                <a:fillRect/>
              </a:stretch>
            </p:blipFill>
            <p:spPr>
              <a:xfrm>
                <a:off x="1869852" y="2124255"/>
                <a:ext cx="449887" cy="218892"/>
              </a:xfrm>
              <a:prstGeom prst="rect">
                <a:avLst/>
              </a:prstGeom>
            </p:spPr>
          </p:pic>
        </mc:Fallback>
      </mc:AlternateContent>
      <p:pic>
        <p:nvPicPr>
          <p:cNvPr id="14" name="Picture 13">
            <a:extLst>
              <a:ext uri="{FF2B5EF4-FFF2-40B4-BE49-F238E27FC236}">
                <a16:creationId xmlns:a16="http://schemas.microsoft.com/office/drawing/2014/main" id="{C09BC568-7C39-CB3A-B6FE-01C007A8363A}"/>
              </a:ext>
            </a:extLst>
          </p:cNvPr>
          <p:cNvPicPr>
            <a:picLocks noChangeAspect="1"/>
          </p:cNvPicPr>
          <p:nvPr/>
        </p:nvPicPr>
        <p:blipFill>
          <a:blip r:embed="rId12"/>
          <a:stretch>
            <a:fillRect/>
          </a:stretch>
        </p:blipFill>
        <p:spPr>
          <a:xfrm>
            <a:off x="685800" y="4527785"/>
            <a:ext cx="7049411" cy="369332"/>
          </a:xfrm>
          <a:prstGeom prst="rect">
            <a:avLst/>
          </a:prstGeom>
        </p:spPr>
      </p:pic>
      <p:sp>
        <p:nvSpPr>
          <p:cNvPr id="18" name="TextBox 17">
            <a:extLst>
              <a:ext uri="{FF2B5EF4-FFF2-40B4-BE49-F238E27FC236}">
                <a16:creationId xmlns:a16="http://schemas.microsoft.com/office/drawing/2014/main" id="{E1440101-8874-491D-70DD-53F53B5C072D}"/>
              </a:ext>
            </a:extLst>
          </p:cNvPr>
          <p:cNvSpPr txBox="1"/>
          <p:nvPr/>
        </p:nvSpPr>
        <p:spPr>
          <a:xfrm>
            <a:off x="657225" y="3945247"/>
            <a:ext cx="3914854" cy="461665"/>
          </a:xfrm>
          <a:prstGeom prst="rect">
            <a:avLst/>
          </a:prstGeom>
          <a:noFill/>
        </p:spPr>
        <p:txBody>
          <a:bodyPr wrap="none" rtlCol="0">
            <a:spAutoFit/>
          </a:bodyPr>
          <a:lstStyle/>
          <a:p>
            <a:r>
              <a:rPr lang="en-US" sz="2400" dirty="0"/>
              <a:t>Is this a “valid” classroom ?</a:t>
            </a:r>
          </a:p>
        </p:txBody>
      </p:sp>
      <p:sp>
        <p:nvSpPr>
          <p:cNvPr id="20" name="TextBox 19">
            <a:extLst>
              <a:ext uri="{FF2B5EF4-FFF2-40B4-BE49-F238E27FC236}">
                <a16:creationId xmlns:a16="http://schemas.microsoft.com/office/drawing/2014/main" id="{786544CA-AB51-C6FC-0B3F-8E82747F5FF7}"/>
              </a:ext>
            </a:extLst>
          </p:cNvPr>
          <p:cNvSpPr txBox="1"/>
          <p:nvPr/>
        </p:nvSpPr>
        <p:spPr>
          <a:xfrm>
            <a:off x="690380" y="5176941"/>
            <a:ext cx="6744154" cy="1015663"/>
          </a:xfrm>
          <a:prstGeom prst="rect">
            <a:avLst/>
          </a:prstGeom>
          <a:noFill/>
        </p:spPr>
        <p:txBody>
          <a:bodyPr wrap="none" rtlCol="0">
            <a:spAutoFit/>
          </a:bodyPr>
          <a:lstStyle/>
          <a:p>
            <a:r>
              <a:rPr lang="en-US" sz="2000" dirty="0"/>
              <a:t>In the context of </a:t>
            </a:r>
            <a:r>
              <a:rPr lang="en-US" sz="2000" b="1" dirty="0"/>
              <a:t>Java Integers</a:t>
            </a:r>
            <a:r>
              <a:rPr lang="en-US" sz="2000" dirty="0"/>
              <a:t>, this is valid !</a:t>
            </a:r>
          </a:p>
          <a:p>
            <a:endParaRPr lang="en-US" sz="2000" dirty="0"/>
          </a:p>
          <a:p>
            <a:r>
              <a:rPr lang="en-US" sz="2000" dirty="0"/>
              <a:t>In the context of a </a:t>
            </a:r>
            <a:r>
              <a:rPr lang="en-US" sz="2000" b="1" dirty="0"/>
              <a:t>Building/Classroom</a:t>
            </a:r>
            <a:r>
              <a:rPr lang="en-US" sz="2000" dirty="0"/>
              <a:t>, this is not valid ! </a:t>
            </a:r>
          </a:p>
        </p:txBody>
      </p:sp>
    </p:spTree>
    <p:extLst>
      <p:ext uri="{BB962C8B-B14F-4D97-AF65-F5344CB8AC3E}">
        <p14:creationId xmlns:p14="http://schemas.microsoft.com/office/powerpoint/2010/main" val="2277173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922367-720B-672E-6045-37716AE7742B}"/>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C23F4A05-51AD-A63E-C1C9-32F8F996C838}"/>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B8A94AD5-7FB0-1577-EFDD-D4F65A687203}"/>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715ABCFE-EF82-DCF8-FCF1-1566CE6B6D4D}"/>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EEE6B7E0-BE3D-3838-11C0-5A1FB031FA10}"/>
              </a:ext>
            </a:extLst>
          </p:cNvPr>
          <p:cNvSpPr>
            <a:spLocks noGrp="1"/>
          </p:cNvSpPr>
          <p:nvPr>
            <p:ph type="sldNum" sz="quarter" idx="7"/>
          </p:nvPr>
        </p:nvSpPr>
        <p:spPr/>
        <p:txBody>
          <a:bodyPr/>
          <a:lstStyle/>
          <a:p>
            <a:fld id="{B6F15528-21DE-4FAA-801E-634DDDAF4B2B}" type="slidenum">
              <a:rPr lang="en-US" smtClean="0"/>
              <a:t>11</a:t>
            </a:fld>
            <a:endParaRPr lang="en-US" dirty="0"/>
          </a:p>
        </p:txBody>
      </p:sp>
      <p:pic>
        <p:nvPicPr>
          <p:cNvPr id="1026" name="Picture 2">
            <a:extLst>
              <a:ext uri="{FF2B5EF4-FFF2-40B4-BE49-F238E27FC236}">
                <a16:creationId xmlns:a16="http://schemas.microsoft.com/office/drawing/2014/main" id="{DCA0BE26-C6C7-1D1C-B0A5-B3268B5309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9CD138A-E018-C61E-92DD-C910CAFE9172}"/>
              </a:ext>
            </a:extLst>
          </p:cNvPr>
          <p:cNvSpPr txBox="1"/>
          <p:nvPr/>
        </p:nvSpPr>
        <p:spPr>
          <a:xfrm>
            <a:off x="76200" y="76200"/>
            <a:ext cx="5105885" cy="523220"/>
          </a:xfrm>
          <a:prstGeom prst="rect">
            <a:avLst/>
          </a:prstGeom>
          <a:noFill/>
        </p:spPr>
        <p:txBody>
          <a:bodyPr wrap="none" rtlCol="0">
            <a:spAutoFit/>
          </a:bodyPr>
          <a:lstStyle/>
          <a:p>
            <a:r>
              <a:rPr lang="en-US" sz="2800" dirty="0"/>
              <a:t>Modeling a Classroom in Code</a:t>
            </a:r>
          </a:p>
        </p:txBody>
      </p:sp>
      <p:pic>
        <p:nvPicPr>
          <p:cNvPr id="6146" name="Picture 2" descr="Montana State University American Indian Hall - TSP">
            <a:extLst>
              <a:ext uri="{FF2B5EF4-FFF2-40B4-BE49-F238E27FC236}">
                <a16:creationId xmlns:a16="http://schemas.microsoft.com/office/drawing/2014/main" id="{08D66E7A-9375-C410-A4BC-61037824D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52400"/>
            <a:ext cx="433493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9156054-34A5-6D63-8F48-BDEEF1C8F116}"/>
              </a:ext>
            </a:extLst>
          </p:cNvPr>
          <p:cNvPicPr>
            <a:picLocks noChangeAspect="1"/>
          </p:cNvPicPr>
          <p:nvPr/>
        </p:nvPicPr>
        <p:blipFill>
          <a:blip r:embed="rId4"/>
          <a:stretch>
            <a:fillRect/>
          </a:stretch>
        </p:blipFill>
        <p:spPr>
          <a:xfrm>
            <a:off x="5105400" y="1219200"/>
            <a:ext cx="2324297" cy="1907313"/>
          </a:xfrm>
          <a:prstGeom prst="rect">
            <a:avLst/>
          </a:prstGeom>
        </p:spPr>
      </p:pic>
      <p:sp>
        <p:nvSpPr>
          <p:cNvPr id="8" name="TextBox 7">
            <a:extLst>
              <a:ext uri="{FF2B5EF4-FFF2-40B4-BE49-F238E27FC236}">
                <a16:creationId xmlns:a16="http://schemas.microsoft.com/office/drawing/2014/main" id="{648C11BE-390A-7725-773E-56F640D89BD3}"/>
              </a:ext>
            </a:extLst>
          </p:cNvPr>
          <p:cNvSpPr txBox="1"/>
          <p:nvPr/>
        </p:nvSpPr>
        <p:spPr>
          <a:xfrm>
            <a:off x="313267" y="1295693"/>
            <a:ext cx="3730508" cy="1754326"/>
          </a:xfrm>
          <a:prstGeom prst="rect">
            <a:avLst/>
          </a:prstGeom>
          <a:noFill/>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Classroom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building</a:t>
            </a:r>
            <a:r>
              <a:rPr lang="en-US" sz="1800" dirty="0">
                <a:solidFill>
                  <a:srgbClr val="000000"/>
                </a:solidFill>
                <a:effectLst/>
                <a:latin typeface="Consolas" panose="020B0609020204030204" pitchFamily="49" charset="0"/>
              </a:rPr>
              <a:t>;</a:t>
            </a:r>
          </a:p>
          <a:p>
            <a:pPr marL="0" marR="0"/>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number</a:t>
            </a:r>
            <a:r>
              <a:rPr lang="en-US" sz="1800" dirty="0">
                <a:solidFill>
                  <a:srgbClr val="000000"/>
                </a:solidFill>
                <a:effectLst/>
                <a:latin typeface="Consolas" panose="020B0609020204030204" pitchFamily="49" charset="0"/>
              </a:rPr>
              <a:t>;</a:t>
            </a:r>
          </a:p>
          <a:p>
            <a:endParaRPr lang="en-US" dirty="0"/>
          </a:p>
          <a:p>
            <a:r>
              <a:rPr lang="en-US" dirty="0"/>
              <a:t>}</a:t>
            </a:r>
          </a:p>
        </p:txBody>
      </p:sp>
      <p:pic>
        <p:nvPicPr>
          <p:cNvPr id="10" name="Picture 9">
            <a:extLst>
              <a:ext uri="{FF2B5EF4-FFF2-40B4-BE49-F238E27FC236}">
                <a16:creationId xmlns:a16="http://schemas.microsoft.com/office/drawing/2014/main" id="{9B5715D5-FAA6-7E55-AB9B-9442110F499B}"/>
              </a:ext>
            </a:extLst>
          </p:cNvPr>
          <p:cNvPicPr>
            <a:picLocks noChangeAspect="1"/>
          </p:cNvPicPr>
          <p:nvPr/>
        </p:nvPicPr>
        <p:blipFill>
          <a:blip r:embed="rId5"/>
          <a:stretch>
            <a:fillRect/>
          </a:stretch>
        </p:blipFill>
        <p:spPr>
          <a:xfrm>
            <a:off x="1075627" y="3190842"/>
            <a:ext cx="5001323" cy="238158"/>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917983CF-F2AC-EBF7-4949-07DE478E5259}"/>
                  </a:ext>
                </a:extLst>
              </p14:cNvPr>
              <p14:cNvContentPartPr/>
              <p14:nvPr/>
            </p14:nvContentPartPr>
            <p14:xfrm>
              <a:off x="1876275" y="2304975"/>
              <a:ext cx="477000" cy="720"/>
            </p14:xfrm>
          </p:contentPart>
        </mc:Choice>
        <mc:Fallback xmlns="">
          <p:pic>
            <p:nvPicPr>
              <p:cNvPr id="6" name="Ink 5">
                <a:extLst>
                  <a:ext uri="{FF2B5EF4-FFF2-40B4-BE49-F238E27FC236}">
                    <a16:creationId xmlns:a16="http://schemas.microsoft.com/office/drawing/2014/main" id="{917983CF-F2AC-EBF7-4949-07DE478E5259}"/>
                  </a:ext>
                </a:extLst>
              </p:cNvPr>
              <p:cNvPicPr/>
              <p:nvPr/>
            </p:nvPicPr>
            <p:blipFill>
              <a:blip r:embed="rId7"/>
              <a:stretch>
                <a:fillRect/>
              </a:stretch>
            </p:blipFill>
            <p:spPr>
              <a:xfrm>
                <a:off x="1822275" y="2088975"/>
                <a:ext cx="5846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F6DE6677-19A7-BEE4-B6DD-507EFF5A4965}"/>
                  </a:ext>
                </a:extLst>
              </p14:cNvPr>
              <p14:cNvContentPartPr/>
              <p14:nvPr/>
            </p14:nvContentPartPr>
            <p14:xfrm>
              <a:off x="1905075" y="2333415"/>
              <a:ext cx="390600" cy="360"/>
            </p14:xfrm>
          </p:contentPart>
        </mc:Choice>
        <mc:Fallback xmlns="">
          <p:pic>
            <p:nvPicPr>
              <p:cNvPr id="11" name="Ink 10">
                <a:extLst>
                  <a:ext uri="{FF2B5EF4-FFF2-40B4-BE49-F238E27FC236}">
                    <a16:creationId xmlns:a16="http://schemas.microsoft.com/office/drawing/2014/main" id="{F6DE6677-19A7-BEE4-B6DD-507EFF5A4965}"/>
                  </a:ext>
                </a:extLst>
              </p:cNvPr>
              <p:cNvPicPr/>
              <p:nvPr/>
            </p:nvPicPr>
            <p:blipFill>
              <a:blip r:embed="rId9"/>
              <a:stretch>
                <a:fillRect/>
              </a:stretch>
            </p:blipFill>
            <p:spPr>
              <a:xfrm>
                <a:off x="1851075" y="2225415"/>
                <a:ext cx="49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5C756FE6-6116-2742-DB44-8922C9162DF0}"/>
                  </a:ext>
                </a:extLst>
              </p14:cNvPr>
              <p14:cNvContentPartPr/>
              <p14:nvPr/>
            </p14:nvContentPartPr>
            <p14:xfrm>
              <a:off x="1923795" y="2228655"/>
              <a:ext cx="342360" cy="10440"/>
            </p14:xfrm>
          </p:contentPart>
        </mc:Choice>
        <mc:Fallback xmlns="">
          <p:pic>
            <p:nvPicPr>
              <p:cNvPr id="12" name="Ink 11">
                <a:extLst>
                  <a:ext uri="{FF2B5EF4-FFF2-40B4-BE49-F238E27FC236}">
                    <a16:creationId xmlns:a16="http://schemas.microsoft.com/office/drawing/2014/main" id="{5C756FE6-6116-2742-DB44-8922C9162DF0}"/>
                  </a:ext>
                </a:extLst>
              </p:cNvPr>
              <p:cNvPicPr/>
              <p:nvPr/>
            </p:nvPicPr>
            <p:blipFill>
              <a:blip r:embed="rId11"/>
              <a:stretch>
                <a:fillRect/>
              </a:stretch>
            </p:blipFill>
            <p:spPr>
              <a:xfrm>
                <a:off x="1869852" y="2124255"/>
                <a:ext cx="449887" cy="218892"/>
              </a:xfrm>
              <a:prstGeom prst="rect">
                <a:avLst/>
              </a:prstGeom>
            </p:spPr>
          </p:pic>
        </mc:Fallback>
      </mc:AlternateContent>
      <p:sp>
        <p:nvSpPr>
          <p:cNvPr id="18" name="TextBox 17">
            <a:extLst>
              <a:ext uri="{FF2B5EF4-FFF2-40B4-BE49-F238E27FC236}">
                <a16:creationId xmlns:a16="http://schemas.microsoft.com/office/drawing/2014/main" id="{0ED5659C-D557-42BC-C93B-36DBE689FF7A}"/>
              </a:ext>
            </a:extLst>
          </p:cNvPr>
          <p:cNvSpPr txBox="1"/>
          <p:nvPr/>
        </p:nvSpPr>
        <p:spPr>
          <a:xfrm>
            <a:off x="657225" y="3945247"/>
            <a:ext cx="3914854" cy="461665"/>
          </a:xfrm>
          <a:prstGeom prst="rect">
            <a:avLst/>
          </a:prstGeom>
          <a:noFill/>
        </p:spPr>
        <p:txBody>
          <a:bodyPr wrap="none" rtlCol="0">
            <a:spAutoFit/>
          </a:bodyPr>
          <a:lstStyle/>
          <a:p>
            <a:r>
              <a:rPr lang="en-US" sz="2400" dirty="0"/>
              <a:t>Is this a “valid” classroom ?</a:t>
            </a:r>
          </a:p>
        </p:txBody>
      </p:sp>
      <p:pic>
        <p:nvPicPr>
          <p:cNvPr id="9" name="Picture 8">
            <a:extLst>
              <a:ext uri="{FF2B5EF4-FFF2-40B4-BE49-F238E27FC236}">
                <a16:creationId xmlns:a16="http://schemas.microsoft.com/office/drawing/2014/main" id="{86B84D2D-5C65-BC80-16F2-44B24D207047}"/>
              </a:ext>
            </a:extLst>
          </p:cNvPr>
          <p:cNvPicPr>
            <a:picLocks noChangeAspect="1"/>
          </p:cNvPicPr>
          <p:nvPr/>
        </p:nvPicPr>
        <p:blipFill>
          <a:blip r:embed="rId12"/>
          <a:stretch>
            <a:fillRect/>
          </a:stretch>
        </p:blipFill>
        <p:spPr>
          <a:xfrm>
            <a:off x="762000" y="4466315"/>
            <a:ext cx="7287719" cy="461665"/>
          </a:xfrm>
          <a:prstGeom prst="rect">
            <a:avLst/>
          </a:prstGeom>
        </p:spPr>
      </p:pic>
    </p:spTree>
    <p:extLst>
      <p:ext uri="{BB962C8B-B14F-4D97-AF65-F5344CB8AC3E}">
        <p14:creationId xmlns:p14="http://schemas.microsoft.com/office/powerpoint/2010/main" val="135159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C9C7CA3-5601-8FAF-891F-A99D67F6EEF5}"/>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0B76F740-9895-2E09-08B4-8B8651854D49}"/>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4CDC29D7-750B-C9C7-F3F4-718DC1E6B2AE}"/>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08844D8D-A0D1-09AB-AFBE-290816392B77}"/>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889DFA7B-059B-6718-3582-DF2955CE939B}"/>
              </a:ext>
            </a:extLst>
          </p:cNvPr>
          <p:cNvSpPr>
            <a:spLocks noGrp="1"/>
          </p:cNvSpPr>
          <p:nvPr>
            <p:ph type="sldNum" sz="quarter" idx="7"/>
          </p:nvPr>
        </p:nvSpPr>
        <p:spPr/>
        <p:txBody>
          <a:bodyPr/>
          <a:lstStyle/>
          <a:p>
            <a:fld id="{B6F15528-21DE-4FAA-801E-634DDDAF4B2B}" type="slidenum">
              <a:rPr lang="en-US" smtClean="0"/>
              <a:t>12</a:t>
            </a:fld>
            <a:endParaRPr lang="en-US" dirty="0"/>
          </a:p>
        </p:txBody>
      </p:sp>
      <p:pic>
        <p:nvPicPr>
          <p:cNvPr id="1026" name="Picture 2">
            <a:extLst>
              <a:ext uri="{FF2B5EF4-FFF2-40B4-BE49-F238E27FC236}">
                <a16:creationId xmlns:a16="http://schemas.microsoft.com/office/drawing/2014/main" id="{ADD8EAD7-8F2E-6CA0-3776-19DB8E3F9E7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784C9AC-A6FB-1330-BDCA-9F835D1A10E6}"/>
              </a:ext>
            </a:extLst>
          </p:cNvPr>
          <p:cNvSpPr txBox="1"/>
          <p:nvPr/>
        </p:nvSpPr>
        <p:spPr>
          <a:xfrm>
            <a:off x="76200" y="76200"/>
            <a:ext cx="5105885" cy="523220"/>
          </a:xfrm>
          <a:prstGeom prst="rect">
            <a:avLst/>
          </a:prstGeom>
          <a:noFill/>
        </p:spPr>
        <p:txBody>
          <a:bodyPr wrap="none" rtlCol="0">
            <a:spAutoFit/>
          </a:bodyPr>
          <a:lstStyle/>
          <a:p>
            <a:r>
              <a:rPr lang="en-US" sz="2800" dirty="0"/>
              <a:t>Modeling a Classroom in Code</a:t>
            </a:r>
          </a:p>
        </p:txBody>
      </p:sp>
      <p:pic>
        <p:nvPicPr>
          <p:cNvPr id="6146" name="Picture 2" descr="Montana State University American Indian Hall - TSP">
            <a:extLst>
              <a:ext uri="{FF2B5EF4-FFF2-40B4-BE49-F238E27FC236}">
                <a16:creationId xmlns:a16="http://schemas.microsoft.com/office/drawing/2014/main" id="{72FBD679-830F-0DAD-4B22-F8BF76B6D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52400"/>
            <a:ext cx="433493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5BC5D0D-57E1-4D68-02F6-80FBF7003021}"/>
              </a:ext>
            </a:extLst>
          </p:cNvPr>
          <p:cNvPicPr>
            <a:picLocks noChangeAspect="1"/>
          </p:cNvPicPr>
          <p:nvPr/>
        </p:nvPicPr>
        <p:blipFill>
          <a:blip r:embed="rId4"/>
          <a:stretch>
            <a:fillRect/>
          </a:stretch>
        </p:blipFill>
        <p:spPr>
          <a:xfrm>
            <a:off x="5105400" y="1219200"/>
            <a:ext cx="2324297" cy="1907313"/>
          </a:xfrm>
          <a:prstGeom prst="rect">
            <a:avLst/>
          </a:prstGeom>
        </p:spPr>
      </p:pic>
      <p:sp>
        <p:nvSpPr>
          <p:cNvPr id="8" name="TextBox 7">
            <a:extLst>
              <a:ext uri="{FF2B5EF4-FFF2-40B4-BE49-F238E27FC236}">
                <a16:creationId xmlns:a16="http://schemas.microsoft.com/office/drawing/2014/main" id="{BE604A0C-8888-CEB7-A0EE-DCC2BE5853B6}"/>
              </a:ext>
            </a:extLst>
          </p:cNvPr>
          <p:cNvSpPr txBox="1"/>
          <p:nvPr/>
        </p:nvSpPr>
        <p:spPr>
          <a:xfrm>
            <a:off x="313267" y="1295693"/>
            <a:ext cx="3730508" cy="1754326"/>
          </a:xfrm>
          <a:prstGeom prst="rect">
            <a:avLst/>
          </a:prstGeom>
          <a:noFill/>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Classroom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building</a:t>
            </a:r>
            <a:r>
              <a:rPr lang="en-US" sz="1800" dirty="0">
                <a:solidFill>
                  <a:srgbClr val="000000"/>
                </a:solidFill>
                <a:effectLst/>
                <a:latin typeface="Consolas" panose="020B0609020204030204" pitchFamily="49" charset="0"/>
              </a:rPr>
              <a:t>;</a:t>
            </a:r>
          </a:p>
          <a:p>
            <a:pPr marL="0" marR="0"/>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number</a:t>
            </a:r>
            <a:r>
              <a:rPr lang="en-US" sz="1800" dirty="0">
                <a:solidFill>
                  <a:srgbClr val="000000"/>
                </a:solidFill>
                <a:effectLst/>
                <a:latin typeface="Consolas" panose="020B0609020204030204" pitchFamily="49" charset="0"/>
              </a:rPr>
              <a:t>;</a:t>
            </a:r>
          </a:p>
          <a:p>
            <a:endParaRPr lang="en-US" dirty="0"/>
          </a:p>
          <a:p>
            <a:r>
              <a:rPr lang="en-US" dirty="0"/>
              <a:t>}</a:t>
            </a:r>
          </a:p>
        </p:txBody>
      </p:sp>
      <p:pic>
        <p:nvPicPr>
          <p:cNvPr id="10" name="Picture 9">
            <a:extLst>
              <a:ext uri="{FF2B5EF4-FFF2-40B4-BE49-F238E27FC236}">
                <a16:creationId xmlns:a16="http://schemas.microsoft.com/office/drawing/2014/main" id="{DFA3B541-88FC-691D-4904-4C2C170C89DC}"/>
              </a:ext>
            </a:extLst>
          </p:cNvPr>
          <p:cNvPicPr>
            <a:picLocks noChangeAspect="1"/>
          </p:cNvPicPr>
          <p:nvPr/>
        </p:nvPicPr>
        <p:blipFill>
          <a:blip r:embed="rId5"/>
          <a:stretch>
            <a:fillRect/>
          </a:stretch>
        </p:blipFill>
        <p:spPr>
          <a:xfrm>
            <a:off x="1075627" y="3190842"/>
            <a:ext cx="5001323" cy="238158"/>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B36D385-E48E-A145-6950-7D70A9FA0EBA}"/>
                  </a:ext>
                </a:extLst>
              </p14:cNvPr>
              <p14:cNvContentPartPr/>
              <p14:nvPr/>
            </p14:nvContentPartPr>
            <p14:xfrm>
              <a:off x="1876275" y="2304975"/>
              <a:ext cx="477000" cy="720"/>
            </p14:xfrm>
          </p:contentPart>
        </mc:Choice>
        <mc:Fallback xmlns="">
          <p:pic>
            <p:nvPicPr>
              <p:cNvPr id="6" name="Ink 5">
                <a:extLst>
                  <a:ext uri="{FF2B5EF4-FFF2-40B4-BE49-F238E27FC236}">
                    <a16:creationId xmlns:a16="http://schemas.microsoft.com/office/drawing/2014/main" id="{EB36D385-E48E-A145-6950-7D70A9FA0EBA}"/>
                  </a:ext>
                </a:extLst>
              </p:cNvPr>
              <p:cNvPicPr/>
              <p:nvPr/>
            </p:nvPicPr>
            <p:blipFill>
              <a:blip r:embed="rId7"/>
              <a:stretch>
                <a:fillRect/>
              </a:stretch>
            </p:blipFill>
            <p:spPr>
              <a:xfrm>
                <a:off x="1822275" y="2088975"/>
                <a:ext cx="5846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967FB8DB-C1C9-7360-48AA-6DDD781A554D}"/>
                  </a:ext>
                </a:extLst>
              </p14:cNvPr>
              <p14:cNvContentPartPr/>
              <p14:nvPr/>
            </p14:nvContentPartPr>
            <p14:xfrm>
              <a:off x="1905075" y="2333415"/>
              <a:ext cx="390600" cy="360"/>
            </p14:xfrm>
          </p:contentPart>
        </mc:Choice>
        <mc:Fallback xmlns="">
          <p:pic>
            <p:nvPicPr>
              <p:cNvPr id="11" name="Ink 10">
                <a:extLst>
                  <a:ext uri="{FF2B5EF4-FFF2-40B4-BE49-F238E27FC236}">
                    <a16:creationId xmlns:a16="http://schemas.microsoft.com/office/drawing/2014/main" id="{967FB8DB-C1C9-7360-48AA-6DDD781A554D}"/>
                  </a:ext>
                </a:extLst>
              </p:cNvPr>
              <p:cNvPicPr/>
              <p:nvPr/>
            </p:nvPicPr>
            <p:blipFill>
              <a:blip r:embed="rId9"/>
              <a:stretch>
                <a:fillRect/>
              </a:stretch>
            </p:blipFill>
            <p:spPr>
              <a:xfrm>
                <a:off x="1851075" y="2225415"/>
                <a:ext cx="49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F88BBBCE-ABB1-EC44-B068-B73D602037A6}"/>
                  </a:ext>
                </a:extLst>
              </p14:cNvPr>
              <p14:cNvContentPartPr/>
              <p14:nvPr/>
            </p14:nvContentPartPr>
            <p14:xfrm>
              <a:off x="1923795" y="2228655"/>
              <a:ext cx="342360" cy="10440"/>
            </p14:xfrm>
          </p:contentPart>
        </mc:Choice>
        <mc:Fallback xmlns="">
          <p:pic>
            <p:nvPicPr>
              <p:cNvPr id="12" name="Ink 11">
                <a:extLst>
                  <a:ext uri="{FF2B5EF4-FFF2-40B4-BE49-F238E27FC236}">
                    <a16:creationId xmlns:a16="http://schemas.microsoft.com/office/drawing/2014/main" id="{F88BBBCE-ABB1-EC44-B068-B73D602037A6}"/>
                  </a:ext>
                </a:extLst>
              </p:cNvPr>
              <p:cNvPicPr/>
              <p:nvPr/>
            </p:nvPicPr>
            <p:blipFill>
              <a:blip r:embed="rId11"/>
              <a:stretch>
                <a:fillRect/>
              </a:stretch>
            </p:blipFill>
            <p:spPr>
              <a:xfrm>
                <a:off x="1869852" y="2124255"/>
                <a:ext cx="449887" cy="218892"/>
              </a:xfrm>
              <a:prstGeom prst="rect">
                <a:avLst/>
              </a:prstGeom>
            </p:spPr>
          </p:pic>
        </mc:Fallback>
      </mc:AlternateContent>
      <p:sp>
        <p:nvSpPr>
          <p:cNvPr id="18" name="TextBox 17">
            <a:extLst>
              <a:ext uri="{FF2B5EF4-FFF2-40B4-BE49-F238E27FC236}">
                <a16:creationId xmlns:a16="http://schemas.microsoft.com/office/drawing/2014/main" id="{BBCF5796-A9A7-E5E9-7DE6-FEA5F05CD380}"/>
              </a:ext>
            </a:extLst>
          </p:cNvPr>
          <p:cNvSpPr txBox="1"/>
          <p:nvPr/>
        </p:nvSpPr>
        <p:spPr>
          <a:xfrm>
            <a:off x="657225" y="3945247"/>
            <a:ext cx="3914854" cy="461665"/>
          </a:xfrm>
          <a:prstGeom prst="rect">
            <a:avLst/>
          </a:prstGeom>
          <a:noFill/>
        </p:spPr>
        <p:txBody>
          <a:bodyPr wrap="none" rtlCol="0">
            <a:spAutoFit/>
          </a:bodyPr>
          <a:lstStyle/>
          <a:p>
            <a:r>
              <a:rPr lang="en-US" sz="2400" dirty="0"/>
              <a:t>Is this a “valid” classroom ?</a:t>
            </a:r>
          </a:p>
        </p:txBody>
      </p:sp>
      <p:pic>
        <p:nvPicPr>
          <p:cNvPr id="9" name="Picture 8">
            <a:extLst>
              <a:ext uri="{FF2B5EF4-FFF2-40B4-BE49-F238E27FC236}">
                <a16:creationId xmlns:a16="http://schemas.microsoft.com/office/drawing/2014/main" id="{6C08FBF0-9E88-69EB-590B-F9AFD33BC454}"/>
              </a:ext>
            </a:extLst>
          </p:cNvPr>
          <p:cNvPicPr>
            <a:picLocks noChangeAspect="1"/>
          </p:cNvPicPr>
          <p:nvPr/>
        </p:nvPicPr>
        <p:blipFill>
          <a:blip r:embed="rId12"/>
          <a:stretch>
            <a:fillRect/>
          </a:stretch>
        </p:blipFill>
        <p:spPr>
          <a:xfrm>
            <a:off x="762000" y="4466315"/>
            <a:ext cx="7287719" cy="461665"/>
          </a:xfrm>
          <a:prstGeom prst="rect">
            <a:avLst/>
          </a:prstGeom>
        </p:spPr>
      </p:pic>
      <p:sp>
        <p:nvSpPr>
          <p:cNvPr id="2" name="TextBox 1">
            <a:extLst>
              <a:ext uri="{FF2B5EF4-FFF2-40B4-BE49-F238E27FC236}">
                <a16:creationId xmlns:a16="http://schemas.microsoft.com/office/drawing/2014/main" id="{3ECE8234-3196-E762-4AC2-CC10EEE55CFE}"/>
              </a:ext>
            </a:extLst>
          </p:cNvPr>
          <p:cNvSpPr txBox="1"/>
          <p:nvPr/>
        </p:nvSpPr>
        <p:spPr>
          <a:xfrm>
            <a:off x="690380" y="5176941"/>
            <a:ext cx="6744154" cy="1015663"/>
          </a:xfrm>
          <a:prstGeom prst="rect">
            <a:avLst/>
          </a:prstGeom>
          <a:noFill/>
        </p:spPr>
        <p:txBody>
          <a:bodyPr wrap="none" rtlCol="0">
            <a:spAutoFit/>
          </a:bodyPr>
          <a:lstStyle/>
          <a:p>
            <a:r>
              <a:rPr lang="en-US" sz="2000" dirty="0"/>
              <a:t>In the context of </a:t>
            </a:r>
            <a:r>
              <a:rPr lang="en-US" sz="2000" b="1" dirty="0"/>
              <a:t>Java Integers</a:t>
            </a:r>
            <a:r>
              <a:rPr lang="en-US" sz="2000" dirty="0"/>
              <a:t>, this is valid !</a:t>
            </a:r>
          </a:p>
          <a:p>
            <a:endParaRPr lang="en-US" sz="2000" dirty="0"/>
          </a:p>
          <a:p>
            <a:r>
              <a:rPr lang="en-US" sz="2000" dirty="0"/>
              <a:t>In the context of a </a:t>
            </a:r>
            <a:r>
              <a:rPr lang="en-US" sz="2000" b="1" dirty="0"/>
              <a:t>Building/Classroom</a:t>
            </a:r>
            <a:r>
              <a:rPr lang="en-US" sz="2000" dirty="0"/>
              <a:t>, this is not valid ! </a:t>
            </a:r>
          </a:p>
        </p:txBody>
      </p:sp>
    </p:spTree>
    <p:extLst>
      <p:ext uri="{BB962C8B-B14F-4D97-AF65-F5344CB8AC3E}">
        <p14:creationId xmlns:p14="http://schemas.microsoft.com/office/powerpoint/2010/main" val="4221521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D09D4A4-363B-5513-69B9-0AF903EBA1FA}"/>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0FACAF0E-F313-72AB-8B2F-EDB7EE326470}"/>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7D1D01F1-3A61-F4E6-384E-E7EC7405A854}"/>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1CCAE108-363A-185E-768C-24555864D873}"/>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DBDB2C0A-AC78-8D72-FDF1-7D39BF513A80}"/>
              </a:ext>
            </a:extLst>
          </p:cNvPr>
          <p:cNvSpPr>
            <a:spLocks noGrp="1"/>
          </p:cNvSpPr>
          <p:nvPr>
            <p:ph type="sldNum" sz="quarter" idx="7"/>
          </p:nvPr>
        </p:nvSpPr>
        <p:spPr/>
        <p:txBody>
          <a:bodyPr/>
          <a:lstStyle/>
          <a:p>
            <a:fld id="{B6F15528-21DE-4FAA-801E-634DDDAF4B2B}" type="slidenum">
              <a:rPr lang="en-US" smtClean="0"/>
              <a:t>13</a:t>
            </a:fld>
            <a:endParaRPr lang="en-US" dirty="0"/>
          </a:p>
        </p:txBody>
      </p:sp>
      <p:pic>
        <p:nvPicPr>
          <p:cNvPr id="1026" name="Picture 2">
            <a:extLst>
              <a:ext uri="{FF2B5EF4-FFF2-40B4-BE49-F238E27FC236}">
                <a16:creationId xmlns:a16="http://schemas.microsoft.com/office/drawing/2014/main" id="{B79CD633-414F-DEDF-0988-14FBBE66CF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477B52C-3555-11A4-DEEC-1D32ADCFB0AD}"/>
              </a:ext>
            </a:extLst>
          </p:cNvPr>
          <p:cNvSpPr/>
          <p:nvPr/>
        </p:nvSpPr>
        <p:spPr>
          <a:xfrm>
            <a:off x="762000" y="533400"/>
            <a:ext cx="5486400" cy="5181600"/>
          </a:xfrm>
          <a:prstGeom prst="ellipse">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6B8AC7-7629-856A-358A-3D4E6F1BA4A3}"/>
              </a:ext>
            </a:extLst>
          </p:cNvPr>
          <p:cNvSpPr txBox="1"/>
          <p:nvPr/>
        </p:nvSpPr>
        <p:spPr>
          <a:xfrm>
            <a:off x="1720096" y="1270676"/>
            <a:ext cx="3570208" cy="369332"/>
          </a:xfrm>
          <a:prstGeom prst="rect">
            <a:avLst/>
          </a:prstGeom>
          <a:noFill/>
        </p:spPr>
        <p:txBody>
          <a:bodyPr wrap="none" rtlCol="0">
            <a:spAutoFit/>
          </a:bodyPr>
          <a:lstStyle/>
          <a:p>
            <a:r>
              <a:rPr lang="en-US" b="1" dirty="0"/>
              <a:t>Classroom Numbering Domain</a:t>
            </a:r>
          </a:p>
        </p:txBody>
      </p:sp>
      <p:sp>
        <p:nvSpPr>
          <p:cNvPr id="16" name="Oval 15">
            <a:extLst>
              <a:ext uri="{FF2B5EF4-FFF2-40B4-BE49-F238E27FC236}">
                <a16:creationId xmlns:a16="http://schemas.microsoft.com/office/drawing/2014/main" id="{18BEBDBC-57ED-7732-EC0F-6C0D13A6113D}"/>
              </a:ext>
            </a:extLst>
          </p:cNvPr>
          <p:cNvSpPr/>
          <p:nvPr/>
        </p:nvSpPr>
        <p:spPr>
          <a:xfrm>
            <a:off x="2209800" y="2971800"/>
            <a:ext cx="2057400" cy="190500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DC58220-EEA3-022B-AD41-157436E2A648}"/>
              </a:ext>
            </a:extLst>
          </p:cNvPr>
          <p:cNvSpPr txBox="1"/>
          <p:nvPr/>
        </p:nvSpPr>
        <p:spPr>
          <a:xfrm>
            <a:off x="2702936" y="3059668"/>
            <a:ext cx="1071127" cy="369332"/>
          </a:xfrm>
          <a:prstGeom prst="rect">
            <a:avLst/>
          </a:prstGeom>
          <a:noFill/>
        </p:spPr>
        <p:txBody>
          <a:bodyPr wrap="none" rtlCol="0">
            <a:spAutoFit/>
          </a:bodyPr>
          <a:lstStyle/>
          <a:p>
            <a:r>
              <a:rPr lang="en-US" dirty="0">
                <a:latin typeface="Consolas" panose="020B0609020204030204" pitchFamily="49" charset="0"/>
              </a:rPr>
              <a:t>Integer</a:t>
            </a:r>
          </a:p>
        </p:txBody>
      </p:sp>
      <p:sp>
        <p:nvSpPr>
          <p:cNvPr id="19" name="TextBox 18">
            <a:extLst>
              <a:ext uri="{FF2B5EF4-FFF2-40B4-BE49-F238E27FC236}">
                <a16:creationId xmlns:a16="http://schemas.microsoft.com/office/drawing/2014/main" id="{6C398FED-09D4-F40C-4053-F6CC10EE018E}"/>
              </a:ext>
            </a:extLst>
          </p:cNvPr>
          <p:cNvSpPr txBox="1"/>
          <p:nvPr/>
        </p:nvSpPr>
        <p:spPr>
          <a:xfrm>
            <a:off x="2421608" y="3733800"/>
            <a:ext cx="1633781" cy="369332"/>
          </a:xfrm>
          <a:prstGeom prst="rect">
            <a:avLst/>
          </a:prstGeom>
          <a:noFill/>
        </p:spPr>
        <p:txBody>
          <a:bodyPr wrap="none" rtlCol="0">
            <a:spAutoFit/>
          </a:bodyPr>
          <a:lstStyle/>
          <a:p>
            <a:r>
              <a:rPr lang="en-US" b="1" dirty="0"/>
              <a:t>Math Domain</a:t>
            </a:r>
          </a:p>
        </p:txBody>
      </p:sp>
      <p:sp>
        <p:nvSpPr>
          <p:cNvPr id="20" name="TextBox 19">
            <a:extLst>
              <a:ext uri="{FF2B5EF4-FFF2-40B4-BE49-F238E27FC236}">
                <a16:creationId xmlns:a16="http://schemas.microsoft.com/office/drawing/2014/main" id="{AE66E8DB-BA21-1FF9-38FB-3C76F51BB0F5}"/>
              </a:ext>
            </a:extLst>
          </p:cNvPr>
          <p:cNvSpPr txBox="1"/>
          <p:nvPr/>
        </p:nvSpPr>
        <p:spPr>
          <a:xfrm>
            <a:off x="6934200" y="1131187"/>
            <a:ext cx="4876800" cy="3046988"/>
          </a:xfrm>
          <a:prstGeom prst="rect">
            <a:avLst/>
          </a:prstGeom>
          <a:noFill/>
        </p:spPr>
        <p:txBody>
          <a:bodyPr wrap="square" rtlCol="0">
            <a:spAutoFit/>
          </a:bodyPr>
          <a:lstStyle/>
          <a:p>
            <a:r>
              <a:rPr lang="en-US" sz="3200" dirty="0"/>
              <a:t>Our current design assumes that the </a:t>
            </a:r>
            <a:r>
              <a:rPr lang="en-US" sz="3200" b="1" dirty="0"/>
              <a:t>mathematical</a:t>
            </a:r>
            <a:r>
              <a:rPr lang="en-US" sz="3200" dirty="0"/>
              <a:t> definition for an integer suffices for the context of  </a:t>
            </a:r>
            <a:r>
              <a:rPr lang="en-US" sz="3200" b="1" dirty="0"/>
              <a:t>Classroom Numbering</a:t>
            </a:r>
            <a:endParaRPr lang="en-US" sz="3200" dirty="0"/>
          </a:p>
        </p:txBody>
      </p:sp>
    </p:spTree>
    <p:extLst>
      <p:ext uri="{BB962C8B-B14F-4D97-AF65-F5344CB8AC3E}">
        <p14:creationId xmlns:p14="http://schemas.microsoft.com/office/powerpoint/2010/main" val="2505946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AD0BA45-28BC-DBED-18FF-1C804FB45421}"/>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B37FB940-36D9-3DC2-A8EE-19557E86D022}"/>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904CF87C-78A9-1AF1-635D-C3C6D9456106}"/>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DB9E0DAB-98FB-4D65-1790-2D48BF459A9F}"/>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E8DA007A-CBDA-3028-0E3B-B41D29E69571}"/>
              </a:ext>
            </a:extLst>
          </p:cNvPr>
          <p:cNvSpPr>
            <a:spLocks noGrp="1"/>
          </p:cNvSpPr>
          <p:nvPr>
            <p:ph type="sldNum" sz="quarter" idx="7"/>
          </p:nvPr>
        </p:nvSpPr>
        <p:spPr/>
        <p:txBody>
          <a:bodyPr/>
          <a:lstStyle/>
          <a:p>
            <a:fld id="{B6F15528-21DE-4FAA-801E-634DDDAF4B2B}" type="slidenum">
              <a:rPr lang="en-US" smtClean="0"/>
              <a:t>14</a:t>
            </a:fld>
            <a:endParaRPr lang="en-US" dirty="0"/>
          </a:p>
        </p:txBody>
      </p:sp>
      <p:pic>
        <p:nvPicPr>
          <p:cNvPr id="1026" name="Picture 2">
            <a:extLst>
              <a:ext uri="{FF2B5EF4-FFF2-40B4-BE49-F238E27FC236}">
                <a16:creationId xmlns:a16="http://schemas.microsoft.com/office/drawing/2014/main" id="{1D14A32D-58D6-0DFA-3F9B-B13F971A46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ABB16F76-5B6B-5DB9-E902-A7CDA1994E84}"/>
              </a:ext>
            </a:extLst>
          </p:cNvPr>
          <p:cNvSpPr/>
          <p:nvPr/>
        </p:nvSpPr>
        <p:spPr>
          <a:xfrm>
            <a:off x="152400" y="228600"/>
            <a:ext cx="5486400" cy="5181600"/>
          </a:xfrm>
          <a:prstGeom prst="ellipse">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FFC9D76-A573-0AF1-0D0D-472DF6A694C2}"/>
              </a:ext>
            </a:extLst>
          </p:cNvPr>
          <p:cNvSpPr/>
          <p:nvPr/>
        </p:nvSpPr>
        <p:spPr>
          <a:xfrm>
            <a:off x="6172200" y="4036314"/>
            <a:ext cx="2057400" cy="190500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DDF8F87-41CE-6E7A-E845-95811C1299A4}"/>
              </a:ext>
            </a:extLst>
          </p:cNvPr>
          <p:cNvSpPr txBox="1"/>
          <p:nvPr/>
        </p:nvSpPr>
        <p:spPr>
          <a:xfrm>
            <a:off x="6665336" y="4124182"/>
            <a:ext cx="1071127" cy="369332"/>
          </a:xfrm>
          <a:prstGeom prst="rect">
            <a:avLst/>
          </a:prstGeom>
          <a:noFill/>
        </p:spPr>
        <p:txBody>
          <a:bodyPr wrap="none" rtlCol="0">
            <a:spAutoFit/>
          </a:bodyPr>
          <a:lstStyle/>
          <a:p>
            <a:r>
              <a:rPr lang="en-US" dirty="0">
                <a:latin typeface="Consolas" panose="020B0609020204030204" pitchFamily="49" charset="0"/>
              </a:rPr>
              <a:t>Integer</a:t>
            </a:r>
          </a:p>
        </p:txBody>
      </p:sp>
      <p:sp>
        <p:nvSpPr>
          <p:cNvPr id="19" name="TextBox 18">
            <a:extLst>
              <a:ext uri="{FF2B5EF4-FFF2-40B4-BE49-F238E27FC236}">
                <a16:creationId xmlns:a16="http://schemas.microsoft.com/office/drawing/2014/main" id="{D4C5D2A0-5221-C95C-6A79-9C7A08CE1D24}"/>
              </a:ext>
            </a:extLst>
          </p:cNvPr>
          <p:cNvSpPr txBox="1"/>
          <p:nvPr/>
        </p:nvSpPr>
        <p:spPr>
          <a:xfrm>
            <a:off x="6384008" y="4625316"/>
            <a:ext cx="1633781" cy="369332"/>
          </a:xfrm>
          <a:prstGeom prst="rect">
            <a:avLst/>
          </a:prstGeom>
          <a:noFill/>
        </p:spPr>
        <p:txBody>
          <a:bodyPr wrap="none" rtlCol="0">
            <a:spAutoFit/>
          </a:bodyPr>
          <a:lstStyle/>
          <a:p>
            <a:r>
              <a:rPr lang="en-US" b="1" dirty="0"/>
              <a:t>Math Domain</a:t>
            </a:r>
          </a:p>
        </p:txBody>
      </p:sp>
      <p:sp>
        <p:nvSpPr>
          <p:cNvPr id="20" name="TextBox 19">
            <a:extLst>
              <a:ext uri="{FF2B5EF4-FFF2-40B4-BE49-F238E27FC236}">
                <a16:creationId xmlns:a16="http://schemas.microsoft.com/office/drawing/2014/main" id="{811A4E33-F554-B61F-315D-B07ACACCC218}"/>
              </a:ext>
            </a:extLst>
          </p:cNvPr>
          <p:cNvSpPr txBox="1"/>
          <p:nvPr/>
        </p:nvSpPr>
        <p:spPr>
          <a:xfrm>
            <a:off x="6724534" y="89516"/>
            <a:ext cx="4876800" cy="3046988"/>
          </a:xfrm>
          <a:prstGeom prst="rect">
            <a:avLst/>
          </a:prstGeom>
          <a:noFill/>
        </p:spPr>
        <p:txBody>
          <a:bodyPr wrap="square" rtlCol="0">
            <a:spAutoFit/>
          </a:bodyPr>
          <a:lstStyle/>
          <a:p>
            <a:r>
              <a:rPr lang="en-US" sz="3200" dirty="0"/>
              <a:t>In reality, an integer in Math and an integer in Classroom numbering are very different, because they are two very different </a:t>
            </a:r>
            <a:r>
              <a:rPr lang="en-US" sz="3200" b="1" dirty="0"/>
              <a:t>domain</a:t>
            </a:r>
          </a:p>
        </p:txBody>
      </p:sp>
      <p:sp>
        <p:nvSpPr>
          <p:cNvPr id="2" name="TextBox 1">
            <a:extLst>
              <a:ext uri="{FF2B5EF4-FFF2-40B4-BE49-F238E27FC236}">
                <a16:creationId xmlns:a16="http://schemas.microsoft.com/office/drawing/2014/main" id="{8E5D14BF-9C67-8CDD-4E8A-1F018FF7404E}"/>
              </a:ext>
            </a:extLst>
          </p:cNvPr>
          <p:cNvSpPr txBox="1"/>
          <p:nvPr/>
        </p:nvSpPr>
        <p:spPr>
          <a:xfrm>
            <a:off x="1110496" y="965876"/>
            <a:ext cx="3570208" cy="369332"/>
          </a:xfrm>
          <a:prstGeom prst="rect">
            <a:avLst/>
          </a:prstGeom>
          <a:noFill/>
        </p:spPr>
        <p:txBody>
          <a:bodyPr wrap="none" rtlCol="0">
            <a:spAutoFit/>
          </a:bodyPr>
          <a:lstStyle/>
          <a:p>
            <a:r>
              <a:rPr lang="en-US" b="1" dirty="0"/>
              <a:t>Classroom Numbering Domain</a:t>
            </a:r>
          </a:p>
        </p:txBody>
      </p:sp>
      <p:sp>
        <p:nvSpPr>
          <p:cNvPr id="6" name="TextBox 5">
            <a:extLst>
              <a:ext uri="{FF2B5EF4-FFF2-40B4-BE49-F238E27FC236}">
                <a16:creationId xmlns:a16="http://schemas.microsoft.com/office/drawing/2014/main" id="{FB2234A9-C2C2-8238-F590-BCCA4DDB63A2}"/>
              </a:ext>
            </a:extLst>
          </p:cNvPr>
          <p:cNvSpPr txBox="1"/>
          <p:nvPr/>
        </p:nvSpPr>
        <p:spPr>
          <a:xfrm>
            <a:off x="2057400" y="1712677"/>
            <a:ext cx="1451038" cy="369332"/>
          </a:xfrm>
          <a:prstGeom prst="rect">
            <a:avLst/>
          </a:prstGeom>
          <a:noFill/>
        </p:spPr>
        <p:txBody>
          <a:bodyPr wrap="none" rtlCol="0">
            <a:spAutoFit/>
          </a:bodyPr>
          <a:lstStyle/>
          <a:p>
            <a:r>
              <a:rPr lang="en-US" dirty="0" err="1">
                <a:latin typeface="Consolas" panose="020B0609020204030204" pitchFamily="49" charset="0"/>
              </a:rPr>
              <a:t>RoomNumber</a:t>
            </a:r>
            <a:endParaRPr lang="en-US" dirty="0">
              <a:latin typeface="Consolas" panose="020B0609020204030204" pitchFamily="49" charset="0"/>
            </a:endParaRPr>
          </a:p>
        </p:txBody>
      </p:sp>
      <p:cxnSp>
        <p:nvCxnSpPr>
          <p:cNvPr id="8" name="Straight Connector 7">
            <a:extLst>
              <a:ext uri="{FF2B5EF4-FFF2-40B4-BE49-F238E27FC236}">
                <a16:creationId xmlns:a16="http://schemas.microsoft.com/office/drawing/2014/main" id="{ACE2E91E-D48B-0EF8-3DE2-AF00CAD303FE}"/>
              </a:ext>
            </a:extLst>
          </p:cNvPr>
          <p:cNvCxnSpPr>
            <a:stCxn id="6" idx="2"/>
          </p:cNvCxnSpPr>
          <p:nvPr/>
        </p:nvCxnSpPr>
        <p:spPr>
          <a:xfrm>
            <a:off x="2782919" y="2082009"/>
            <a:ext cx="4417979" cy="2108991"/>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806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A3A687F-3682-E737-56A9-290C4F0133E6}"/>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BBBF97BE-DEF2-DA78-F8F7-4316D07F542A}"/>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817CFB77-8C0A-0385-B0A0-DD6E631D0F11}"/>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C98343E3-3E9B-65CA-2F52-415FA1E80D05}"/>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C778BB3C-803C-FA95-FF25-10A03C615B3D}"/>
              </a:ext>
            </a:extLst>
          </p:cNvPr>
          <p:cNvSpPr>
            <a:spLocks noGrp="1"/>
          </p:cNvSpPr>
          <p:nvPr>
            <p:ph type="sldNum" sz="quarter" idx="7"/>
          </p:nvPr>
        </p:nvSpPr>
        <p:spPr/>
        <p:txBody>
          <a:bodyPr/>
          <a:lstStyle/>
          <a:p>
            <a:fld id="{B6F15528-21DE-4FAA-801E-634DDDAF4B2B}" type="slidenum">
              <a:rPr lang="en-US" smtClean="0"/>
              <a:t>15</a:t>
            </a:fld>
            <a:endParaRPr lang="en-US" dirty="0"/>
          </a:p>
        </p:txBody>
      </p:sp>
      <p:pic>
        <p:nvPicPr>
          <p:cNvPr id="1026" name="Picture 2">
            <a:extLst>
              <a:ext uri="{FF2B5EF4-FFF2-40B4-BE49-F238E27FC236}">
                <a16:creationId xmlns:a16="http://schemas.microsoft.com/office/drawing/2014/main" id="{990461DD-4154-E38A-3B2F-26B2171BAE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F78BBA-3911-1B14-D3EA-B46AD10E2C35}"/>
              </a:ext>
            </a:extLst>
          </p:cNvPr>
          <p:cNvSpPr txBox="1"/>
          <p:nvPr/>
        </p:nvSpPr>
        <p:spPr>
          <a:xfrm>
            <a:off x="313267" y="1295693"/>
            <a:ext cx="3730508" cy="1754326"/>
          </a:xfrm>
          <a:prstGeom prst="rect">
            <a:avLst/>
          </a:prstGeom>
          <a:noFill/>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Classroom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building</a:t>
            </a:r>
            <a:r>
              <a:rPr lang="en-US" sz="1800" dirty="0">
                <a:solidFill>
                  <a:srgbClr val="000000"/>
                </a:solidFill>
                <a:effectLst/>
                <a:latin typeface="Consolas" panose="020B0609020204030204" pitchFamily="49" charset="0"/>
              </a:rPr>
              <a:t>;</a:t>
            </a:r>
          </a:p>
          <a:p>
            <a:pPr marL="0" marR="0"/>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number</a:t>
            </a:r>
            <a:r>
              <a:rPr lang="en-US" sz="1800" dirty="0">
                <a:solidFill>
                  <a:srgbClr val="000000"/>
                </a:solidFill>
                <a:effectLst/>
                <a:latin typeface="Consolas" panose="020B0609020204030204" pitchFamily="49" charset="0"/>
              </a:rPr>
              <a:t>;</a:t>
            </a:r>
          </a:p>
          <a:p>
            <a:endParaRPr lang="en-US" dirty="0"/>
          </a:p>
          <a:p>
            <a:r>
              <a:rPr lang="en-US" dirty="0"/>
              <a:t>}</a:t>
            </a:r>
          </a:p>
        </p:txBody>
      </p:sp>
      <p:sp>
        <p:nvSpPr>
          <p:cNvPr id="10" name="TextBox 9">
            <a:extLst>
              <a:ext uri="{FF2B5EF4-FFF2-40B4-BE49-F238E27FC236}">
                <a16:creationId xmlns:a16="http://schemas.microsoft.com/office/drawing/2014/main" id="{A844D958-A8CB-C677-F48C-A4B863FF0192}"/>
              </a:ext>
            </a:extLst>
          </p:cNvPr>
          <p:cNvSpPr txBox="1"/>
          <p:nvPr/>
        </p:nvSpPr>
        <p:spPr>
          <a:xfrm>
            <a:off x="76200" y="76200"/>
            <a:ext cx="5105885" cy="523220"/>
          </a:xfrm>
          <a:prstGeom prst="rect">
            <a:avLst/>
          </a:prstGeom>
          <a:noFill/>
        </p:spPr>
        <p:txBody>
          <a:bodyPr wrap="none" rtlCol="0">
            <a:spAutoFit/>
          </a:bodyPr>
          <a:lstStyle/>
          <a:p>
            <a:r>
              <a:rPr lang="en-US" sz="2800" dirty="0"/>
              <a:t>Modeling a Classroom in Code</a:t>
            </a:r>
          </a:p>
        </p:txBody>
      </p:sp>
    </p:spTree>
    <p:extLst>
      <p:ext uri="{BB962C8B-B14F-4D97-AF65-F5344CB8AC3E}">
        <p14:creationId xmlns:p14="http://schemas.microsoft.com/office/powerpoint/2010/main" val="929611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6AC1140-23B4-6FE8-A823-0B28A3058F5C}"/>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E4010DEC-D682-FA38-E0DA-55544B095047}"/>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EACB151D-AFC5-CC77-2088-9E856BDD702A}"/>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639D9A98-465C-5E85-7765-51B45AD88B61}"/>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86BCCB36-09C2-7F88-DCEB-47909DABB9D5}"/>
              </a:ext>
            </a:extLst>
          </p:cNvPr>
          <p:cNvSpPr>
            <a:spLocks noGrp="1"/>
          </p:cNvSpPr>
          <p:nvPr>
            <p:ph type="sldNum" sz="quarter" idx="7"/>
          </p:nvPr>
        </p:nvSpPr>
        <p:spPr/>
        <p:txBody>
          <a:bodyPr/>
          <a:lstStyle/>
          <a:p>
            <a:fld id="{B6F15528-21DE-4FAA-801E-634DDDAF4B2B}" type="slidenum">
              <a:rPr lang="en-US" smtClean="0"/>
              <a:t>16</a:t>
            </a:fld>
            <a:endParaRPr lang="en-US" dirty="0"/>
          </a:p>
        </p:txBody>
      </p:sp>
      <p:pic>
        <p:nvPicPr>
          <p:cNvPr id="1026" name="Picture 2">
            <a:extLst>
              <a:ext uri="{FF2B5EF4-FFF2-40B4-BE49-F238E27FC236}">
                <a16:creationId xmlns:a16="http://schemas.microsoft.com/office/drawing/2014/main" id="{A05670F5-5255-9AD7-AFC7-FF2B0905EC6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B0C2135-ACB9-7D81-6D22-5D4142321B0B}"/>
              </a:ext>
            </a:extLst>
          </p:cNvPr>
          <p:cNvSpPr txBox="1"/>
          <p:nvPr/>
        </p:nvSpPr>
        <p:spPr>
          <a:xfrm>
            <a:off x="313267" y="1295693"/>
            <a:ext cx="3730508" cy="1754326"/>
          </a:xfrm>
          <a:prstGeom prst="rect">
            <a:avLst/>
          </a:prstGeom>
          <a:noFill/>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Classroom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building</a:t>
            </a:r>
            <a:r>
              <a:rPr lang="en-US" sz="1800" dirty="0">
                <a:solidFill>
                  <a:srgbClr val="000000"/>
                </a:solidFill>
                <a:effectLst/>
                <a:latin typeface="Consolas" panose="020B0609020204030204" pitchFamily="49" charset="0"/>
              </a:rPr>
              <a:t>;</a:t>
            </a:r>
          </a:p>
          <a:p>
            <a:pPr marL="0" marR="0"/>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number</a:t>
            </a:r>
            <a:r>
              <a:rPr lang="en-US" sz="1800" dirty="0">
                <a:solidFill>
                  <a:srgbClr val="000000"/>
                </a:solidFill>
                <a:effectLst/>
                <a:latin typeface="Consolas" panose="020B0609020204030204" pitchFamily="49" charset="0"/>
              </a:rPr>
              <a:t>;</a:t>
            </a:r>
          </a:p>
          <a:p>
            <a:endParaRPr lang="en-US" dirty="0"/>
          </a:p>
          <a:p>
            <a:r>
              <a:rPr lang="en-US" dirty="0"/>
              <a:t>}</a:t>
            </a:r>
          </a:p>
        </p:txBody>
      </p:sp>
      <p:sp>
        <p:nvSpPr>
          <p:cNvPr id="10" name="TextBox 9">
            <a:extLst>
              <a:ext uri="{FF2B5EF4-FFF2-40B4-BE49-F238E27FC236}">
                <a16:creationId xmlns:a16="http://schemas.microsoft.com/office/drawing/2014/main" id="{531AB7E6-7167-2D5E-8474-7D9E706E119C}"/>
              </a:ext>
            </a:extLst>
          </p:cNvPr>
          <p:cNvSpPr txBox="1"/>
          <p:nvPr/>
        </p:nvSpPr>
        <p:spPr>
          <a:xfrm>
            <a:off x="76200" y="76200"/>
            <a:ext cx="5105885" cy="523220"/>
          </a:xfrm>
          <a:prstGeom prst="rect">
            <a:avLst/>
          </a:prstGeom>
          <a:noFill/>
        </p:spPr>
        <p:txBody>
          <a:bodyPr wrap="none" rtlCol="0">
            <a:spAutoFit/>
          </a:bodyPr>
          <a:lstStyle/>
          <a:p>
            <a:r>
              <a:rPr lang="en-US" sz="2800" dirty="0"/>
              <a:t>Modeling a Classroom in Code</a:t>
            </a:r>
          </a:p>
        </p:txBody>
      </p:sp>
      <p:pic>
        <p:nvPicPr>
          <p:cNvPr id="6" name="Picture 5">
            <a:extLst>
              <a:ext uri="{FF2B5EF4-FFF2-40B4-BE49-F238E27FC236}">
                <a16:creationId xmlns:a16="http://schemas.microsoft.com/office/drawing/2014/main" id="{B1710EF0-2D5B-3155-FA1E-ACA076B3AD50}"/>
              </a:ext>
            </a:extLst>
          </p:cNvPr>
          <p:cNvPicPr>
            <a:picLocks noChangeAspect="1"/>
          </p:cNvPicPr>
          <p:nvPr/>
        </p:nvPicPr>
        <p:blipFill>
          <a:blip r:embed="rId3"/>
          <a:stretch>
            <a:fillRect/>
          </a:stretch>
        </p:blipFill>
        <p:spPr>
          <a:xfrm>
            <a:off x="5334000" y="1676400"/>
            <a:ext cx="6443438" cy="1172819"/>
          </a:xfrm>
          <a:prstGeom prst="rect">
            <a:avLst/>
          </a:prstGeom>
        </p:spPr>
      </p:pic>
      <p:pic>
        <p:nvPicPr>
          <p:cNvPr id="12" name="Picture 11">
            <a:extLst>
              <a:ext uri="{FF2B5EF4-FFF2-40B4-BE49-F238E27FC236}">
                <a16:creationId xmlns:a16="http://schemas.microsoft.com/office/drawing/2014/main" id="{83E302BA-415C-AF14-B839-093CA167C09E}"/>
              </a:ext>
            </a:extLst>
          </p:cNvPr>
          <p:cNvPicPr>
            <a:picLocks noChangeAspect="1"/>
          </p:cNvPicPr>
          <p:nvPr/>
        </p:nvPicPr>
        <p:blipFill>
          <a:blip r:embed="rId4"/>
          <a:stretch>
            <a:fillRect/>
          </a:stretch>
        </p:blipFill>
        <p:spPr>
          <a:xfrm>
            <a:off x="5475938" y="485609"/>
            <a:ext cx="6716062" cy="1190791"/>
          </a:xfrm>
          <a:prstGeom prst="rect">
            <a:avLst/>
          </a:prstGeom>
        </p:spPr>
      </p:pic>
      <p:sp>
        <p:nvSpPr>
          <p:cNvPr id="8" name="TextBox 7">
            <a:extLst>
              <a:ext uri="{FF2B5EF4-FFF2-40B4-BE49-F238E27FC236}">
                <a16:creationId xmlns:a16="http://schemas.microsoft.com/office/drawing/2014/main" id="{BBB7050B-7C12-8445-2602-83AB1320E49E}"/>
              </a:ext>
            </a:extLst>
          </p:cNvPr>
          <p:cNvSpPr txBox="1"/>
          <p:nvPr/>
        </p:nvSpPr>
        <p:spPr>
          <a:xfrm>
            <a:off x="6290647" y="2927889"/>
            <a:ext cx="5086643" cy="646331"/>
          </a:xfrm>
          <a:prstGeom prst="rect">
            <a:avLst/>
          </a:prstGeom>
          <a:noFill/>
        </p:spPr>
        <p:txBody>
          <a:bodyPr wrap="square" rtlCol="0">
            <a:spAutoFit/>
          </a:bodyPr>
          <a:lstStyle/>
          <a:p>
            <a:r>
              <a:rPr lang="en-US" dirty="0"/>
              <a:t>(these aren’t “classrooms”, but their may be a room number that includes a letter or a “-” !)</a:t>
            </a:r>
          </a:p>
        </p:txBody>
      </p:sp>
      <p:sp>
        <p:nvSpPr>
          <p:cNvPr id="9" name="TextBox 8">
            <a:extLst>
              <a:ext uri="{FF2B5EF4-FFF2-40B4-BE49-F238E27FC236}">
                <a16:creationId xmlns:a16="http://schemas.microsoft.com/office/drawing/2014/main" id="{86D31769-33F8-ADDB-A7CA-25D5F4995292}"/>
              </a:ext>
            </a:extLst>
          </p:cNvPr>
          <p:cNvSpPr txBox="1"/>
          <p:nvPr/>
        </p:nvSpPr>
        <p:spPr>
          <a:xfrm>
            <a:off x="313267" y="3284627"/>
            <a:ext cx="3275256" cy="461665"/>
          </a:xfrm>
          <a:prstGeom prst="rect">
            <a:avLst/>
          </a:prstGeom>
          <a:noFill/>
        </p:spPr>
        <p:txBody>
          <a:bodyPr wrap="none" rtlCol="0">
            <a:spAutoFit/>
          </a:bodyPr>
          <a:lstStyle/>
          <a:p>
            <a:r>
              <a:rPr lang="en-US" sz="2400" dirty="0"/>
              <a:t>How about a </a:t>
            </a:r>
            <a:r>
              <a:rPr lang="en-US" sz="2400" dirty="0">
                <a:latin typeface="Consolas" panose="020B0609020204030204" pitchFamily="49" charset="0"/>
              </a:rPr>
              <a:t>String</a:t>
            </a:r>
            <a:r>
              <a:rPr lang="en-US" sz="2400" dirty="0"/>
              <a:t> ?</a:t>
            </a:r>
          </a:p>
        </p:txBody>
      </p:sp>
      <p:sp>
        <p:nvSpPr>
          <p:cNvPr id="13" name="TextBox 12">
            <a:extLst>
              <a:ext uri="{FF2B5EF4-FFF2-40B4-BE49-F238E27FC236}">
                <a16:creationId xmlns:a16="http://schemas.microsoft.com/office/drawing/2014/main" id="{7F764F42-4800-5938-67F3-0D24AF2573BA}"/>
              </a:ext>
            </a:extLst>
          </p:cNvPr>
          <p:cNvSpPr txBox="1"/>
          <p:nvPr/>
        </p:nvSpPr>
        <p:spPr>
          <a:xfrm>
            <a:off x="303742" y="3806891"/>
            <a:ext cx="5575565" cy="461665"/>
          </a:xfrm>
          <a:prstGeom prst="rect">
            <a:avLst/>
          </a:prstGeom>
          <a:noFill/>
        </p:spPr>
        <p:txBody>
          <a:bodyPr wrap="none" rtlCol="0">
            <a:spAutoFit/>
          </a:bodyPr>
          <a:lstStyle/>
          <a:p>
            <a:r>
              <a:rPr lang="en-US" sz="2400" dirty="0"/>
              <a:t>A String can represent almost anything </a:t>
            </a:r>
          </a:p>
        </p:txBody>
      </p:sp>
    </p:spTree>
    <p:extLst>
      <p:ext uri="{BB962C8B-B14F-4D97-AF65-F5344CB8AC3E}">
        <p14:creationId xmlns:p14="http://schemas.microsoft.com/office/powerpoint/2010/main" val="105406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8CD667A-8CCD-CEC3-0079-76CCCEC7236A}"/>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82C816CA-1000-E63A-4105-3E65895EBA7A}"/>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2364BC14-5E37-1D16-B9A3-716509CEB04C}"/>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001DB783-A6F8-E548-2321-FCCDF41ED98F}"/>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84AA6FAF-1337-BBAD-5F52-437747F1462B}"/>
              </a:ext>
            </a:extLst>
          </p:cNvPr>
          <p:cNvSpPr>
            <a:spLocks noGrp="1"/>
          </p:cNvSpPr>
          <p:nvPr>
            <p:ph type="sldNum" sz="quarter" idx="7"/>
          </p:nvPr>
        </p:nvSpPr>
        <p:spPr/>
        <p:txBody>
          <a:bodyPr/>
          <a:lstStyle/>
          <a:p>
            <a:fld id="{B6F15528-21DE-4FAA-801E-634DDDAF4B2B}" type="slidenum">
              <a:rPr lang="en-US" smtClean="0"/>
              <a:t>17</a:t>
            </a:fld>
            <a:endParaRPr lang="en-US" dirty="0"/>
          </a:p>
        </p:txBody>
      </p:sp>
      <p:pic>
        <p:nvPicPr>
          <p:cNvPr id="1026" name="Picture 2">
            <a:extLst>
              <a:ext uri="{FF2B5EF4-FFF2-40B4-BE49-F238E27FC236}">
                <a16:creationId xmlns:a16="http://schemas.microsoft.com/office/drawing/2014/main" id="{806B5682-0195-BB4D-0F1E-50A7CE31AF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C6D39E-9984-1070-4E12-01FF74ED2FB6}"/>
              </a:ext>
            </a:extLst>
          </p:cNvPr>
          <p:cNvSpPr txBox="1"/>
          <p:nvPr/>
        </p:nvSpPr>
        <p:spPr>
          <a:xfrm>
            <a:off x="313267" y="1295693"/>
            <a:ext cx="3730508" cy="1754326"/>
          </a:xfrm>
          <a:prstGeom prst="rect">
            <a:avLst/>
          </a:prstGeom>
          <a:noFill/>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Classroom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building</a:t>
            </a:r>
            <a:r>
              <a:rPr lang="en-US" sz="1800" dirty="0">
                <a:solidFill>
                  <a:srgbClr val="000000"/>
                </a:solidFill>
                <a:effectLst/>
                <a:latin typeface="Consolas" panose="020B0609020204030204" pitchFamily="49" charset="0"/>
              </a:rPr>
              <a:t>;</a:t>
            </a:r>
          </a:p>
          <a:p>
            <a:pPr marL="0" marR="0"/>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number</a:t>
            </a:r>
            <a:r>
              <a:rPr lang="en-US" sz="1800" dirty="0">
                <a:solidFill>
                  <a:srgbClr val="000000"/>
                </a:solidFill>
                <a:effectLst/>
                <a:latin typeface="Consolas" panose="020B0609020204030204" pitchFamily="49" charset="0"/>
              </a:rPr>
              <a:t>;</a:t>
            </a:r>
          </a:p>
          <a:p>
            <a:endParaRPr lang="en-US" dirty="0"/>
          </a:p>
          <a:p>
            <a:r>
              <a:rPr lang="en-US" dirty="0"/>
              <a:t>}</a:t>
            </a:r>
          </a:p>
        </p:txBody>
      </p:sp>
      <p:sp>
        <p:nvSpPr>
          <p:cNvPr id="10" name="TextBox 9">
            <a:extLst>
              <a:ext uri="{FF2B5EF4-FFF2-40B4-BE49-F238E27FC236}">
                <a16:creationId xmlns:a16="http://schemas.microsoft.com/office/drawing/2014/main" id="{EB08EEE0-DA61-5E47-EC96-EE6927E22FFD}"/>
              </a:ext>
            </a:extLst>
          </p:cNvPr>
          <p:cNvSpPr txBox="1"/>
          <p:nvPr/>
        </p:nvSpPr>
        <p:spPr>
          <a:xfrm>
            <a:off x="76200" y="76200"/>
            <a:ext cx="5105885" cy="523220"/>
          </a:xfrm>
          <a:prstGeom prst="rect">
            <a:avLst/>
          </a:prstGeom>
          <a:noFill/>
        </p:spPr>
        <p:txBody>
          <a:bodyPr wrap="none" rtlCol="0">
            <a:spAutoFit/>
          </a:bodyPr>
          <a:lstStyle/>
          <a:p>
            <a:r>
              <a:rPr lang="en-US" sz="2800" dirty="0"/>
              <a:t>Modeling a Classroom in Code</a:t>
            </a:r>
          </a:p>
        </p:txBody>
      </p:sp>
      <p:sp>
        <p:nvSpPr>
          <p:cNvPr id="9" name="TextBox 8">
            <a:extLst>
              <a:ext uri="{FF2B5EF4-FFF2-40B4-BE49-F238E27FC236}">
                <a16:creationId xmlns:a16="http://schemas.microsoft.com/office/drawing/2014/main" id="{820AB761-6C37-9379-362B-EBE5002E3D82}"/>
              </a:ext>
            </a:extLst>
          </p:cNvPr>
          <p:cNvSpPr txBox="1"/>
          <p:nvPr/>
        </p:nvSpPr>
        <p:spPr>
          <a:xfrm>
            <a:off x="5715000" y="914400"/>
            <a:ext cx="3275256" cy="461665"/>
          </a:xfrm>
          <a:prstGeom prst="rect">
            <a:avLst/>
          </a:prstGeom>
          <a:noFill/>
        </p:spPr>
        <p:txBody>
          <a:bodyPr wrap="none" rtlCol="0">
            <a:spAutoFit/>
          </a:bodyPr>
          <a:lstStyle/>
          <a:p>
            <a:r>
              <a:rPr lang="en-US" sz="2400" dirty="0"/>
              <a:t>How about a </a:t>
            </a:r>
            <a:r>
              <a:rPr lang="en-US" sz="2400" dirty="0">
                <a:latin typeface="Consolas" panose="020B0609020204030204" pitchFamily="49" charset="0"/>
              </a:rPr>
              <a:t>String</a:t>
            </a:r>
            <a:r>
              <a:rPr lang="en-US" sz="2400" dirty="0"/>
              <a:t> ?</a:t>
            </a:r>
          </a:p>
        </p:txBody>
      </p:sp>
      <p:sp>
        <p:nvSpPr>
          <p:cNvPr id="13" name="TextBox 12">
            <a:extLst>
              <a:ext uri="{FF2B5EF4-FFF2-40B4-BE49-F238E27FC236}">
                <a16:creationId xmlns:a16="http://schemas.microsoft.com/office/drawing/2014/main" id="{F87E5BF2-1527-9FE3-78F0-A0118CDA5C2D}"/>
              </a:ext>
            </a:extLst>
          </p:cNvPr>
          <p:cNvSpPr txBox="1"/>
          <p:nvPr/>
        </p:nvSpPr>
        <p:spPr>
          <a:xfrm>
            <a:off x="5705475" y="1436664"/>
            <a:ext cx="5575565" cy="461665"/>
          </a:xfrm>
          <a:prstGeom prst="rect">
            <a:avLst/>
          </a:prstGeom>
          <a:noFill/>
        </p:spPr>
        <p:txBody>
          <a:bodyPr wrap="none" rtlCol="0">
            <a:spAutoFit/>
          </a:bodyPr>
          <a:lstStyle/>
          <a:p>
            <a:r>
              <a:rPr lang="en-US" sz="2400" dirty="0"/>
              <a:t>A String can represent almost anything </a:t>
            </a:r>
          </a:p>
        </p:txBody>
      </p:sp>
      <p:sp>
        <p:nvSpPr>
          <p:cNvPr id="2" name="TextBox 1">
            <a:extLst>
              <a:ext uri="{FF2B5EF4-FFF2-40B4-BE49-F238E27FC236}">
                <a16:creationId xmlns:a16="http://schemas.microsoft.com/office/drawing/2014/main" id="{3E20B95F-9E84-1F22-2C1C-B6B6AD012B16}"/>
              </a:ext>
            </a:extLst>
          </p:cNvPr>
          <p:cNvSpPr txBox="1"/>
          <p:nvPr/>
        </p:nvSpPr>
        <p:spPr>
          <a:xfrm>
            <a:off x="6096000" y="1967474"/>
            <a:ext cx="52578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What characters are valid ?</a:t>
            </a:r>
          </a:p>
          <a:p>
            <a:pPr marL="285750" indent="-285750">
              <a:buFont typeface="Arial" panose="020B0604020202020204" pitchFamily="34" charset="0"/>
              <a:buChar char="•"/>
            </a:pPr>
            <a:r>
              <a:rPr lang="en-US" sz="2000" dirty="0"/>
              <a:t>What operations are allowed ?</a:t>
            </a:r>
          </a:p>
          <a:p>
            <a:pPr marL="285750" indent="-285750">
              <a:buFont typeface="Arial" panose="020B0604020202020204" pitchFamily="34" charset="0"/>
              <a:buChar char="•"/>
            </a:pPr>
            <a:r>
              <a:rPr lang="en-US" sz="2000" dirty="0"/>
              <a:t>Does it make sense ?</a:t>
            </a:r>
          </a:p>
        </p:txBody>
      </p:sp>
      <p:pic>
        <p:nvPicPr>
          <p:cNvPr id="14" name="Picture 13">
            <a:extLst>
              <a:ext uri="{FF2B5EF4-FFF2-40B4-BE49-F238E27FC236}">
                <a16:creationId xmlns:a16="http://schemas.microsoft.com/office/drawing/2014/main" id="{BE2693BC-0EB6-F52A-D538-7F1A8152685C}"/>
              </a:ext>
            </a:extLst>
          </p:cNvPr>
          <p:cNvPicPr>
            <a:picLocks noChangeAspect="1"/>
          </p:cNvPicPr>
          <p:nvPr/>
        </p:nvPicPr>
        <p:blipFill>
          <a:blip r:embed="rId3"/>
          <a:stretch>
            <a:fillRect/>
          </a:stretch>
        </p:blipFill>
        <p:spPr>
          <a:xfrm>
            <a:off x="487464" y="4189433"/>
            <a:ext cx="11217072" cy="1540478"/>
          </a:xfrm>
          <a:prstGeom prst="rect">
            <a:avLst/>
          </a:prstGeom>
        </p:spPr>
      </p:pic>
      <p:sp>
        <p:nvSpPr>
          <p:cNvPr id="16" name="TextBox 15">
            <a:extLst>
              <a:ext uri="{FF2B5EF4-FFF2-40B4-BE49-F238E27FC236}">
                <a16:creationId xmlns:a16="http://schemas.microsoft.com/office/drawing/2014/main" id="{9B0B21AE-9781-5971-621B-1FDFDA99F128}"/>
              </a:ext>
            </a:extLst>
          </p:cNvPr>
          <p:cNvSpPr txBox="1"/>
          <p:nvPr/>
        </p:nvSpPr>
        <p:spPr>
          <a:xfrm>
            <a:off x="487464" y="3451771"/>
            <a:ext cx="11359200" cy="400110"/>
          </a:xfrm>
          <a:prstGeom prst="rect">
            <a:avLst/>
          </a:prstGeom>
          <a:noFill/>
        </p:spPr>
        <p:txBody>
          <a:bodyPr wrap="none" rtlCol="0">
            <a:spAutoFit/>
          </a:bodyPr>
          <a:lstStyle/>
          <a:p>
            <a:r>
              <a:rPr lang="en-US" sz="2000" dirty="0">
                <a:latin typeface="Consolas" panose="020B0609020204030204" pitchFamily="49" charset="0"/>
              </a:rPr>
              <a:t>String</a:t>
            </a:r>
            <a:r>
              <a:rPr lang="en-US" sz="2000" dirty="0"/>
              <a:t> encompasses a lot more possible inputs, which could lead to some strange, invalid objects</a:t>
            </a:r>
          </a:p>
        </p:txBody>
      </p:sp>
    </p:spTree>
    <p:extLst>
      <p:ext uri="{BB962C8B-B14F-4D97-AF65-F5344CB8AC3E}">
        <p14:creationId xmlns:p14="http://schemas.microsoft.com/office/powerpoint/2010/main" val="1947480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CA09885-12B2-49A3-E807-5B8637D64C78}"/>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4F678E27-6091-D97F-60FB-B8DEEE0C135F}"/>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D3B2394F-81BB-FC77-982E-A20302EC80DA}"/>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445A2BD2-E734-766D-4C9B-C02C394AF407}"/>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D3B7B8F9-4C50-BB66-6318-84FE8380AD38}"/>
              </a:ext>
            </a:extLst>
          </p:cNvPr>
          <p:cNvSpPr>
            <a:spLocks noGrp="1"/>
          </p:cNvSpPr>
          <p:nvPr>
            <p:ph type="sldNum" sz="quarter" idx="7"/>
          </p:nvPr>
        </p:nvSpPr>
        <p:spPr/>
        <p:txBody>
          <a:bodyPr/>
          <a:lstStyle/>
          <a:p>
            <a:fld id="{B6F15528-21DE-4FAA-801E-634DDDAF4B2B}" type="slidenum">
              <a:rPr lang="en-US" smtClean="0"/>
              <a:t>18</a:t>
            </a:fld>
            <a:endParaRPr lang="en-US" dirty="0"/>
          </a:p>
        </p:txBody>
      </p:sp>
      <p:pic>
        <p:nvPicPr>
          <p:cNvPr id="1026" name="Picture 2">
            <a:extLst>
              <a:ext uri="{FF2B5EF4-FFF2-40B4-BE49-F238E27FC236}">
                <a16:creationId xmlns:a16="http://schemas.microsoft.com/office/drawing/2014/main" id="{C669F45F-28FB-FB20-03D0-64E0EAEAAF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C15ACDE-F60F-41A1-71B6-BA23F2ECA633}"/>
              </a:ext>
            </a:extLst>
          </p:cNvPr>
          <p:cNvSpPr txBox="1"/>
          <p:nvPr/>
        </p:nvSpPr>
        <p:spPr>
          <a:xfrm>
            <a:off x="76200" y="76200"/>
            <a:ext cx="1863011" cy="523220"/>
          </a:xfrm>
          <a:prstGeom prst="rect">
            <a:avLst/>
          </a:prstGeom>
          <a:noFill/>
        </p:spPr>
        <p:txBody>
          <a:bodyPr wrap="none" rtlCol="0">
            <a:spAutoFit/>
          </a:bodyPr>
          <a:lstStyle/>
          <a:p>
            <a:r>
              <a:rPr lang="en-US" sz="2800" dirty="0"/>
              <a:t>Web Shop</a:t>
            </a:r>
          </a:p>
        </p:txBody>
      </p:sp>
      <p:sp>
        <p:nvSpPr>
          <p:cNvPr id="6" name="TextBox 5">
            <a:extLst>
              <a:ext uri="{FF2B5EF4-FFF2-40B4-BE49-F238E27FC236}">
                <a16:creationId xmlns:a16="http://schemas.microsoft.com/office/drawing/2014/main" id="{7AF91B3B-3E53-4F5A-7FCD-796D08A75734}"/>
              </a:ext>
            </a:extLst>
          </p:cNvPr>
          <p:cNvSpPr txBox="1"/>
          <p:nvPr/>
        </p:nvSpPr>
        <p:spPr>
          <a:xfrm>
            <a:off x="228600" y="904875"/>
            <a:ext cx="3223959"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26E5D8C8-4A37-AA20-9D2E-B523F052CFC0}"/>
              </a:ext>
            </a:extLst>
          </p:cNvPr>
          <p:cNvSpPr txBox="1"/>
          <p:nvPr/>
        </p:nvSpPr>
        <p:spPr>
          <a:xfrm>
            <a:off x="3581400" y="1043374"/>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3A28F97B-62F6-3C9F-3503-FF91BF8556AD}"/>
              </a:ext>
            </a:extLst>
          </p:cNvPr>
          <p:cNvPicPr>
            <a:picLocks noChangeAspect="1"/>
          </p:cNvPicPr>
          <p:nvPr/>
        </p:nvPicPr>
        <p:blipFill>
          <a:blip r:embed="rId3"/>
          <a:stretch>
            <a:fillRect/>
          </a:stretch>
        </p:blipFill>
        <p:spPr>
          <a:xfrm>
            <a:off x="8160550" y="222865"/>
            <a:ext cx="3993350" cy="3569090"/>
          </a:xfrm>
          <a:prstGeom prst="rect">
            <a:avLst/>
          </a:prstGeom>
        </p:spPr>
      </p:pic>
    </p:spTree>
    <p:extLst>
      <p:ext uri="{BB962C8B-B14F-4D97-AF65-F5344CB8AC3E}">
        <p14:creationId xmlns:p14="http://schemas.microsoft.com/office/powerpoint/2010/main" val="3574504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B21DA8B-ED47-7B92-0009-185C4703FEA0}"/>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7FF40A0F-AA2B-0AD8-71EF-57D2EAA3B897}"/>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86D98BE6-EF9A-2A9D-0D31-6F968D8EDC98}"/>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9BBFDA3B-CD39-1D73-F351-7C259BABB01D}"/>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3360235C-A38C-4435-8BBF-6A801AE1D2C8}"/>
              </a:ext>
            </a:extLst>
          </p:cNvPr>
          <p:cNvSpPr>
            <a:spLocks noGrp="1"/>
          </p:cNvSpPr>
          <p:nvPr>
            <p:ph type="sldNum" sz="quarter" idx="7"/>
          </p:nvPr>
        </p:nvSpPr>
        <p:spPr/>
        <p:txBody>
          <a:bodyPr/>
          <a:lstStyle/>
          <a:p>
            <a:fld id="{B6F15528-21DE-4FAA-801E-634DDDAF4B2B}" type="slidenum">
              <a:rPr lang="en-US" smtClean="0"/>
              <a:t>19</a:t>
            </a:fld>
            <a:endParaRPr lang="en-US" dirty="0"/>
          </a:p>
        </p:txBody>
      </p:sp>
      <p:pic>
        <p:nvPicPr>
          <p:cNvPr id="1026" name="Picture 2">
            <a:extLst>
              <a:ext uri="{FF2B5EF4-FFF2-40B4-BE49-F238E27FC236}">
                <a16:creationId xmlns:a16="http://schemas.microsoft.com/office/drawing/2014/main" id="{DDE78D84-D9A2-F081-7AA1-59C44F66D2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C38710E-2605-8C01-9F89-87C957D17EC8}"/>
              </a:ext>
            </a:extLst>
          </p:cNvPr>
          <p:cNvSpPr txBox="1"/>
          <p:nvPr/>
        </p:nvSpPr>
        <p:spPr>
          <a:xfrm>
            <a:off x="76200" y="76200"/>
            <a:ext cx="1863011" cy="523220"/>
          </a:xfrm>
          <a:prstGeom prst="rect">
            <a:avLst/>
          </a:prstGeom>
          <a:noFill/>
        </p:spPr>
        <p:txBody>
          <a:bodyPr wrap="none" rtlCol="0">
            <a:spAutoFit/>
          </a:bodyPr>
          <a:lstStyle/>
          <a:p>
            <a:r>
              <a:rPr lang="en-US" sz="2800" dirty="0"/>
              <a:t>Web Shop</a:t>
            </a:r>
          </a:p>
        </p:txBody>
      </p:sp>
      <p:sp>
        <p:nvSpPr>
          <p:cNvPr id="6" name="TextBox 5">
            <a:extLst>
              <a:ext uri="{FF2B5EF4-FFF2-40B4-BE49-F238E27FC236}">
                <a16:creationId xmlns:a16="http://schemas.microsoft.com/office/drawing/2014/main" id="{949532FD-BB3D-4FC8-163E-E893D8E9D8C9}"/>
              </a:ext>
            </a:extLst>
          </p:cNvPr>
          <p:cNvSpPr txBox="1"/>
          <p:nvPr/>
        </p:nvSpPr>
        <p:spPr>
          <a:xfrm>
            <a:off x="228600" y="904875"/>
            <a:ext cx="3223959"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D4EB0404-497B-C2D0-13CE-45943161282B}"/>
              </a:ext>
            </a:extLst>
          </p:cNvPr>
          <p:cNvSpPr txBox="1"/>
          <p:nvPr/>
        </p:nvSpPr>
        <p:spPr>
          <a:xfrm>
            <a:off x="3581400" y="1043374"/>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D657D622-C589-7E64-7880-DF4B0209AED3}"/>
              </a:ext>
            </a:extLst>
          </p:cNvPr>
          <p:cNvPicPr>
            <a:picLocks noChangeAspect="1"/>
          </p:cNvPicPr>
          <p:nvPr/>
        </p:nvPicPr>
        <p:blipFill>
          <a:blip r:embed="rId3"/>
          <a:stretch>
            <a:fillRect/>
          </a:stretch>
        </p:blipFill>
        <p:spPr>
          <a:xfrm>
            <a:off x="8160550" y="222865"/>
            <a:ext cx="3993350" cy="356909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E47E23D-556A-0039-D4F5-96F175B2E3E7}"/>
                  </a:ext>
                </a:extLst>
              </p14:cNvPr>
              <p14:cNvContentPartPr/>
              <p14:nvPr/>
            </p14:nvContentPartPr>
            <p14:xfrm>
              <a:off x="1695195" y="2153055"/>
              <a:ext cx="374760" cy="126360"/>
            </p14:xfrm>
          </p:contentPart>
        </mc:Choice>
        <mc:Fallback xmlns="">
          <p:pic>
            <p:nvPicPr>
              <p:cNvPr id="2" name="Ink 1">
                <a:extLst>
                  <a:ext uri="{FF2B5EF4-FFF2-40B4-BE49-F238E27FC236}">
                    <a16:creationId xmlns:a16="http://schemas.microsoft.com/office/drawing/2014/main" id="{DE47E23D-556A-0039-D4F5-96F175B2E3E7}"/>
                  </a:ext>
                </a:extLst>
              </p:cNvPr>
              <p:cNvPicPr/>
              <p:nvPr/>
            </p:nvPicPr>
            <p:blipFill>
              <a:blip r:embed="rId5"/>
              <a:stretch>
                <a:fillRect/>
              </a:stretch>
            </p:blipFill>
            <p:spPr>
              <a:xfrm>
                <a:off x="1641195" y="2045055"/>
                <a:ext cx="482400" cy="342000"/>
              </a:xfrm>
              <a:prstGeom prst="rect">
                <a:avLst/>
              </a:prstGeom>
            </p:spPr>
          </p:pic>
        </mc:Fallback>
      </mc:AlternateContent>
      <p:sp>
        <p:nvSpPr>
          <p:cNvPr id="9" name="TextBox 8">
            <a:extLst>
              <a:ext uri="{FF2B5EF4-FFF2-40B4-BE49-F238E27FC236}">
                <a16:creationId xmlns:a16="http://schemas.microsoft.com/office/drawing/2014/main" id="{1747FE4E-7E65-AB6F-52AE-F7C7A9A9ABD0}"/>
              </a:ext>
            </a:extLst>
          </p:cNvPr>
          <p:cNvSpPr txBox="1"/>
          <p:nvPr/>
        </p:nvSpPr>
        <p:spPr>
          <a:xfrm>
            <a:off x="381000" y="3167390"/>
            <a:ext cx="6471643" cy="523220"/>
          </a:xfrm>
          <a:prstGeom prst="rect">
            <a:avLst/>
          </a:prstGeom>
          <a:noFill/>
        </p:spPr>
        <p:txBody>
          <a:bodyPr wrap="none" rtlCol="0">
            <a:spAutoFit/>
          </a:bodyPr>
          <a:lstStyle/>
          <a:p>
            <a:r>
              <a:rPr lang="en-US" sz="2800" dirty="0">
                <a:latin typeface="Consolas" panose="020B0609020204030204" pitchFamily="49" charset="0"/>
              </a:rPr>
              <a:t>quantity</a:t>
            </a:r>
            <a:r>
              <a:rPr lang="en-US" sz="2800" dirty="0"/>
              <a:t> is represented by a Java </a:t>
            </a:r>
            <a:r>
              <a:rPr lang="en-US" sz="2800" dirty="0">
                <a:latin typeface="Consolas" panose="020B0609020204030204" pitchFamily="49" charset="0"/>
              </a:rPr>
              <a:t>int</a:t>
            </a:r>
          </a:p>
        </p:txBody>
      </p:sp>
      <p:sp>
        <p:nvSpPr>
          <p:cNvPr id="11" name="TextBox 10">
            <a:extLst>
              <a:ext uri="{FF2B5EF4-FFF2-40B4-BE49-F238E27FC236}">
                <a16:creationId xmlns:a16="http://schemas.microsoft.com/office/drawing/2014/main" id="{BFD6ECEB-667B-487F-251F-1F987E42E6A7}"/>
              </a:ext>
            </a:extLst>
          </p:cNvPr>
          <p:cNvSpPr txBox="1"/>
          <p:nvPr/>
        </p:nvSpPr>
        <p:spPr>
          <a:xfrm>
            <a:off x="1007705" y="3829467"/>
            <a:ext cx="5529078" cy="461665"/>
          </a:xfrm>
          <a:prstGeom prst="rect">
            <a:avLst/>
          </a:prstGeom>
          <a:noFill/>
        </p:spPr>
        <p:txBody>
          <a:bodyPr wrap="none" rtlCol="0">
            <a:spAutoFit/>
          </a:bodyPr>
          <a:lstStyle/>
          <a:p>
            <a:r>
              <a:rPr lang="en-US" sz="2400" dirty="0"/>
              <a:t>Possible int values: -2 billion to 2 billion</a:t>
            </a:r>
          </a:p>
        </p:txBody>
      </p:sp>
      <p:sp>
        <p:nvSpPr>
          <p:cNvPr id="13" name="TextBox 12">
            <a:extLst>
              <a:ext uri="{FF2B5EF4-FFF2-40B4-BE49-F238E27FC236}">
                <a16:creationId xmlns:a16="http://schemas.microsoft.com/office/drawing/2014/main" id="{137F717E-5240-FD1F-FD7A-6C5820F394BD}"/>
              </a:ext>
            </a:extLst>
          </p:cNvPr>
          <p:cNvSpPr txBox="1"/>
          <p:nvPr/>
        </p:nvSpPr>
        <p:spPr>
          <a:xfrm>
            <a:off x="685800" y="4265732"/>
            <a:ext cx="6840334" cy="369332"/>
          </a:xfrm>
          <a:prstGeom prst="rect">
            <a:avLst/>
          </a:prstGeom>
          <a:noFill/>
        </p:spPr>
        <p:txBody>
          <a:bodyPr wrap="none" rtlCol="0">
            <a:spAutoFit/>
          </a:bodyPr>
          <a:lstStyle/>
          <a:p>
            <a:r>
              <a:rPr lang="en-US" dirty="0"/>
              <a:t>(This is rarely a good representation of anything in the real world)</a:t>
            </a:r>
          </a:p>
        </p:txBody>
      </p:sp>
    </p:spTree>
    <p:extLst>
      <p:ext uri="{BB962C8B-B14F-4D97-AF65-F5344CB8AC3E}">
        <p14:creationId xmlns:p14="http://schemas.microsoft.com/office/powerpoint/2010/main" val="111601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AA7A407-FDE2-9EEC-128C-8742DAE2D6F6}"/>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420A9385-0053-D8F4-8F48-5EB2826C932E}"/>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61A97D24-0638-8F7F-7811-9305DF6087D4}"/>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9E3F64DE-065F-F57B-22FA-33BDF680ACA0}"/>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2C81B89C-BAB5-F2F0-F932-3C3868BFE751}"/>
              </a:ext>
            </a:extLst>
          </p:cNvPr>
          <p:cNvSpPr>
            <a:spLocks noGrp="1"/>
          </p:cNvSpPr>
          <p:nvPr>
            <p:ph type="sldNum" sz="quarter" idx="7"/>
          </p:nvPr>
        </p:nvSpPr>
        <p:spPr/>
        <p:txBody>
          <a:bodyPr/>
          <a:lstStyle/>
          <a:p>
            <a:fld id="{B6F15528-21DE-4FAA-801E-634DDDAF4B2B}" type="slidenum">
              <a:rPr lang="en-US" smtClean="0"/>
              <a:t>2</a:t>
            </a:fld>
            <a:endParaRPr lang="en-US" dirty="0"/>
          </a:p>
        </p:txBody>
      </p:sp>
      <p:pic>
        <p:nvPicPr>
          <p:cNvPr id="1026" name="Picture 2">
            <a:extLst>
              <a:ext uri="{FF2B5EF4-FFF2-40B4-BE49-F238E27FC236}">
                <a16:creationId xmlns:a16="http://schemas.microsoft.com/office/drawing/2014/main" id="{673A1457-A817-597D-BAE1-9FEC7FCFB2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9F5E79-C053-9D79-47B5-F63F43C2ADAC}"/>
              </a:ext>
            </a:extLst>
          </p:cNvPr>
          <p:cNvSpPr txBox="1"/>
          <p:nvPr/>
        </p:nvSpPr>
        <p:spPr>
          <a:xfrm>
            <a:off x="76200" y="76200"/>
            <a:ext cx="3405099" cy="523220"/>
          </a:xfrm>
          <a:prstGeom prst="rect">
            <a:avLst/>
          </a:prstGeom>
          <a:noFill/>
        </p:spPr>
        <p:txBody>
          <a:bodyPr wrap="none" rtlCol="0">
            <a:spAutoFit/>
          </a:bodyPr>
          <a:lstStyle/>
          <a:p>
            <a:r>
              <a:rPr lang="en-US" sz="2800" dirty="0"/>
              <a:t>Upcoming Schedule</a:t>
            </a:r>
          </a:p>
        </p:txBody>
      </p:sp>
      <p:pic>
        <p:nvPicPr>
          <p:cNvPr id="2050" name="Picture 2" descr="Secure by Design">
            <a:extLst>
              <a:ext uri="{FF2B5EF4-FFF2-40B4-BE49-F238E27FC236}">
                <a16:creationId xmlns:a16="http://schemas.microsoft.com/office/drawing/2014/main" id="{97500108-1F0D-E135-C9A1-CFE2A80A87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263" y="1371600"/>
            <a:ext cx="3100864" cy="3886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signing Secure Software: A Guide for Developers [Book]">
            <a:extLst>
              <a:ext uri="{FF2B5EF4-FFF2-40B4-BE49-F238E27FC236}">
                <a16:creationId xmlns:a16="http://schemas.microsoft.com/office/drawing/2014/main" id="{EC9A02E6-7E45-276D-9B10-CC3D71B421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47244" y="1354975"/>
            <a:ext cx="2713820" cy="36285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8CBAB30-A287-EAB9-725D-B77A686A2C24}"/>
              </a:ext>
            </a:extLst>
          </p:cNvPr>
          <p:cNvPicPr>
            <a:picLocks noChangeAspect="1"/>
          </p:cNvPicPr>
          <p:nvPr/>
        </p:nvPicPr>
        <p:blipFill>
          <a:blip r:embed="rId5"/>
          <a:stretch>
            <a:fillRect/>
          </a:stretch>
        </p:blipFill>
        <p:spPr>
          <a:xfrm>
            <a:off x="3148373" y="1843078"/>
            <a:ext cx="6120318" cy="2943243"/>
          </a:xfrm>
          <a:prstGeom prst="rect">
            <a:avLst/>
          </a:prstGeom>
        </p:spPr>
      </p:pic>
      <p:sp>
        <p:nvSpPr>
          <p:cNvPr id="16" name="TextBox 15">
            <a:extLst>
              <a:ext uri="{FF2B5EF4-FFF2-40B4-BE49-F238E27FC236}">
                <a16:creationId xmlns:a16="http://schemas.microsoft.com/office/drawing/2014/main" id="{F834B0E2-A000-4D8D-6772-218A81806014}"/>
              </a:ext>
            </a:extLst>
          </p:cNvPr>
          <p:cNvSpPr txBox="1"/>
          <p:nvPr/>
        </p:nvSpPr>
        <p:spPr>
          <a:xfrm>
            <a:off x="4800600" y="5160101"/>
            <a:ext cx="2416046" cy="369332"/>
          </a:xfrm>
          <a:prstGeom prst="rect">
            <a:avLst/>
          </a:prstGeom>
          <a:noFill/>
        </p:spPr>
        <p:txBody>
          <a:bodyPr wrap="none" rtlCol="0">
            <a:spAutoFit/>
          </a:bodyPr>
          <a:lstStyle/>
          <a:p>
            <a:r>
              <a:rPr lang="en-US" dirty="0"/>
              <a:t>…things may change</a:t>
            </a:r>
          </a:p>
        </p:txBody>
      </p:sp>
      <p:sp>
        <p:nvSpPr>
          <p:cNvPr id="2" name="TextBox 1">
            <a:extLst>
              <a:ext uri="{FF2B5EF4-FFF2-40B4-BE49-F238E27FC236}">
                <a16:creationId xmlns:a16="http://schemas.microsoft.com/office/drawing/2014/main" id="{595421FF-3AD5-17CE-EAC9-65A48A9C62EF}"/>
              </a:ext>
            </a:extLst>
          </p:cNvPr>
          <p:cNvSpPr txBox="1"/>
          <p:nvPr/>
        </p:nvSpPr>
        <p:spPr>
          <a:xfrm>
            <a:off x="4419600" y="6019800"/>
            <a:ext cx="1095172" cy="369332"/>
          </a:xfrm>
          <a:prstGeom prst="rect">
            <a:avLst/>
          </a:prstGeom>
          <a:noFill/>
        </p:spPr>
        <p:txBody>
          <a:bodyPr wrap="none" rtlCol="0">
            <a:spAutoFit/>
          </a:bodyPr>
          <a:lstStyle/>
          <a:p>
            <a:r>
              <a:rPr lang="en-US" dirty="0"/>
              <a:t>Exam 3?</a:t>
            </a:r>
          </a:p>
        </p:txBody>
      </p:sp>
    </p:spTree>
    <p:extLst>
      <p:ext uri="{BB962C8B-B14F-4D97-AF65-F5344CB8AC3E}">
        <p14:creationId xmlns:p14="http://schemas.microsoft.com/office/powerpoint/2010/main" val="1550422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663A559-137E-9CEA-647B-349D73088BA0}"/>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CC9B871A-B9EE-CB25-878B-C065A0752FE0}"/>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26BB64C4-3A21-5112-50E7-6498EABCD65A}"/>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F966848E-6C18-5710-6345-CF216ABFC032}"/>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FDD3116E-6026-ED46-5229-D85FB17322FE}"/>
              </a:ext>
            </a:extLst>
          </p:cNvPr>
          <p:cNvSpPr>
            <a:spLocks noGrp="1"/>
          </p:cNvSpPr>
          <p:nvPr>
            <p:ph type="sldNum" sz="quarter" idx="7"/>
          </p:nvPr>
        </p:nvSpPr>
        <p:spPr/>
        <p:txBody>
          <a:bodyPr/>
          <a:lstStyle/>
          <a:p>
            <a:fld id="{B6F15528-21DE-4FAA-801E-634DDDAF4B2B}" type="slidenum">
              <a:rPr lang="en-US" smtClean="0"/>
              <a:t>20</a:t>
            </a:fld>
            <a:endParaRPr lang="en-US" dirty="0"/>
          </a:p>
        </p:txBody>
      </p:sp>
      <p:pic>
        <p:nvPicPr>
          <p:cNvPr id="1026" name="Picture 2">
            <a:extLst>
              <a:ext uri="{FF2B5EF4-FFF2-40B4-BE49-F238E27FC236}">
                <a16:creationId xmlns:a16="http://schemas.microsoft.com/office/drawing/2014/main" id="{DC35CD72-B0AF-F3D9-6DD9-CBAE4AE193B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BAF80AB-C2DB-BE48-0B50-BFB151B885FA}"/>
              </a:ext>
            </a:extLst>
          </p:cNvPr>
          <p:cNvSpPr txBox="1"/>
          <p:nvPr/>
        </p:nvSpPr>
        <p:spPr>
          <a:xfrm>
            <a:off x="76200" y="76200"/>
            <a:ext cx="1863011" cy="523220"/>
          </a:xfrm>
          <a:prstGeom prst="rect">
            <a:avLst/>
          </a:prstGeom>
          <a:noFill/>
        </p:spPr>
        <p:txBody>
          <a:bodyPr wrap="none" rtlCol="0">
            <a:spAutoFit/>
          </a:bodyPr>
          <a:lstStyle/>
          <a:p>
            <a:r>
              <a:rPr lang="en-US" sz="2800" dirty="0"/>
              <a:t>Web Shop</a:t>
            </a:r>
          </a:p>
        </p:txBody>
      </p:sp>
      <p:sp>
        <p:nvSpPr>
          <p:cNvPr id="6" name="TextBox 5">
            <a:extLst>
              <a:ext uri="{FF2B5EF4-FFF2-40B4-BE49-F238E27FC236}">
                <a16:creationId xmlns:a16="http://schemas.microsoft.com/office/drawing/2014/main" id="{143A72FD-FE77-8A9A-EECD-FEE85A1417C6}"/>
              </a:ext>
            </a:extLst>
          </p:cNvPr>
          <p:cNvSpPr txBox="1"/>
          <p:nvPr/>
        </p:nvSpPr>
        <p:spPr>
          <a:xfrm>
            <a:off x="228600" y="904875"/>
            <a:ext cx="3223959"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908AEBA-5B67-78B1-60E4-739EA71733B6}"/>
                  </a:ext>
                </a:extLst>
              </p14:cNvPr>
              <p14:cNvContentPartPr/>
              <p14:nvPr/>
            </p14:nvContentPartPr>
            <p14:xfrm>
              <a:off x="1695195" y="2153055"/>
              <a:ext cx="374760" cy="126360"/>
            </p14:xfrm>
          </p:contentPart>
        </mc:Choice>
        <mc:Fallback xmlns="">
          <p:pic>
            <p:nvPicPr>
              <p:cNvPr id="2" name="Ink 1">
                <a:extLst>
                  <a:ext uri="{FF2B5EF4-FFF2-40B4-BE49-F238E27FC236}">
                    <a16:creationId xmlns:a16="http://schemas.microsoft.com/office/drawing/2014/main" id="{2908AEBA-5B67-78B1-60E4-739EA71733B6}"/>
                  </a:ext>
                </a:extLst>
              </p:cNvPr>
              <p:cNvPicPr/>
              <p:nvPr/>
            </p:nvPicPr>
            <p:blipFill>
              <a:blip r:embed="rId4"/>
              <a:stretch>
                <a:fillRect/>
              </a:stretch>
            </p:blipFill>
            <p:spPr>
              <a:xfrm>
                <a:off x="1641247" y="2045055"/>
                <a:ext cx="482297" cy="342000"/>
              </a:xfrm>
              <a:prstGeom prst="rect">
                <a:avLst/>
              </a:prstGeom>
            </p:spPr>
          </p:pic>
        </mc:Fallback>
      </mc:AlternateContent>
      <p:pic>
        <p:nvPicPr>
          <p:cNvPr id="14" name="Picture 13">
            <a:extLst>
              <a:ext uri="{FF2B5EF4-FFF2-40B4-BE49-F238E27FC236}">
                <a16:creationId xmlns:a16="http://schemas.microsoft.com/office/drawing/2014/main" id="{F8C4E64D-2754-5766-91C2-2BDFDD685930}"/>
              </a:ext>
            </a:extLst>
          </p:cNvPr>
          <p:cNvPicPr>
            <a:picLocks noChangeAspect="1"/>
          </p:cNvPicPr>
          <p:nvPr/>
        </p:nvPicPr>
        <p:blipFill>
          <a:blip r:embed="rId5"/>
          <a:stretch>
            <a:fillRect/>
          </a:stretch>
        </p:blipFill>
        <p:spPr>
          <a:xfrm>
            <a:off x="6629400" y="116482"/>
            <a:ext cx="5199033" cy="4199506"/>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48C5C1D4-DA2C-90E6-717A-58D60B9A4878}"/>
                  </a:ext>
                </a:extLst>
              </p14:cNvPr>
              <p14:cNvContentPartPr/>
              <p14:nvPr/>
            </p14:nvContentPartPr>
            <p14:xfrm>
              <a:off x="7844541" y="2221705"/>
              <a:ext cx="333720" cy="8640"/>
            </p14:xfrm>
          </p:contentPart>
        </mc:Choice>
        <mc:Fallback xmlns="">
          <p:pic>
            <p:nvPicPr>
              <p:cNvPr id="16" name="Ink 15">
                <a:extLst>
                  <a:ext uri="{FF2B5EF4-FFF2-40B4-BE49-F238E27FC236}">
                    <a16:creationId xmlns:a16="http://schemas.microsoft.com/office/drawing/2014/main" id="{48C5C1D4-DA2C-90E6-717A-58D60B9A4878}"/>
                  </a:ext>
                </a:extLst>
              </p:cNvPr>
              <p:cNvPicPr/>
              <p:nvPr/>
            </p:nvPicPr>
            <p:blipFill>
              <a:blip r:embed="rId7"/>
              <a:stretch>
                <a:fillRect/>
              </a:stretch>
            </p:blipFill>
            <p:spPr>
              <a:xfrm>
                <a:off x="7808541" y="2185705"/>
                <a:ext cx="405360" cy="80280"/>
              </a:xfrm>
              <a:prstGeom prst="rect">
                <a:avLst/>
              </a:prstGeom>
            </p:spPr>
          </p:pic>
        </mc:Fallback>
      </mc:AlternateContent>
      <p:sp>
        <p:nvSpPr>
          <p:cNvPr id="18" name="TextBox 17">
            <a:extLst>
              <a:ext uri="{FF2B5EF4-FFF2-40B4-BE49-F238E27FC236}">
                <a16:creationId xmlns:a16="http://schemas.microsoft.com/office/drawing/2014/main" id="{394349B1-A88D-86A3-ABE4-7D45C8FEF85A}"/>
              </a:ext>
            </a:extLst>
          </p:cNvPr>
          <p:cNvSpPr txBox="1"/>
          <p:nvPr/>
        </p:nvSpPr>
        <p:spPr>
          <a:xfrm>
            <a:off x="3615944" y="1371600"/>
            <a:ext cx="2770310" cy="461665"/>
          </a:xfrm>
          <a:prstGeom prst="rect">
            <a:avLst/>
          </a:prstGeom>
          <a:noFill/>
        </p:spPr>
        <p:txBody>
          <a:bodyPr wrap="none" rtlCol="0">
            <a:spAutoFit/>
          </a:bodyPr>
          <a:lstStyle/>
          <a:p>
            <a:r>
              <a:rPr lang="en-US" sz="2400" dirty="0"/>
              <a:t>-1 is a valid integer</a:t>
            </a:r>
          </a:p>
        </p:txBody>
      </p:sp>
      <p:sp>
        <p:nvSpPr>
          <p:cNvPr id="19" name="TextBox 18">
            <a:extLst>
              <a:ext uri="{FF2B5EF4-FFF2-40B4-BE49-F238E27FC236}">
                <a16:creationId xmlns:a16="http://schemas.microsoft.com/office/drawing/2014/main" id="{744541E1-AE10-147A-6C94-7EE8AE98A2D4}"/>
              </a:ext>
            </a:extLst>
          </p:cNvPr>
          <p:cNvSpPr txBox="1"/>
          <p:nvPr/>
        </p:nvSpPr>
        <p:spPr>
          <a:xfrm>
            <a:off x="609600" y="3305076"/>
            <a:ext cx="5486400" cy="923330"/>
          </a:xfrm>
          <a:prstGeom prst="rect">
            <a:avLst/>
          </a:prstGeom>
          <a:noFill/>
        </p:spPr>
        <p:txBody>
          <a:bodyPr wrap="square" rtlCol="0">
            <a:spAutoFit/>
          </a:bodyPr>
          <a:lstStyle/>
          <a:p>
            <a:r>
              <a:rPr lang="en-US" dirty="0"/>
              <a:t>We expect users to enter a positive integer, but there is nothing that is stopping a user from setting a quantity of one </a:t>
            </a:r>
          </a:p>
        </p:txBody>
      </p:sp>
      <p:pic>
        <p:nvPicPr>
          <p:cNvPr id="21" name="Picture 20">
            <a:extLst>
              <a:ext uri="{FF2B5EF4-FFF2-40B4-BE49-F238E27FC236}">
                <a16:creationId xmlns:a16="http://schemas.microsoft.com/office/drawing/2014/main" id="{51DE61CC-F408-7037-F4B5-89F18648B0BD}"/>
              </a:ext>
            </a:extLst>
          </p:cNvPr>
          <p:cNvPicPr>
            <a:picLocks noChangeAspect="1"/>
          </p:cNvPicPr>
          <p:nvPr/>
        </p:nvPicPr>
        <p:blipFill>
          <a:blip r:embed="rId8"/>
          <a:stretch>
            <a:fillRect/>
          </a:stretch>
        </p:blipFill>
        <p:spPr>
          <a:xfrm>
            <a:off x="685800" y="4916427"/>
            <a:ext cx="8458200" cy="352425"/>
          </a:xfrm>
          <a:prstGeom prst="rect">
            <a:avLst/>
          </a:prstGeom>
        </p:spPr>
      </p:pic>
      <p:sp>
        <p:nvSpPr>
          <p:cNvPr id="22" name="TextBox 21">
            <a:extLst>
              <a:ext uri="{FF2B5EF4-FFF2-40B4-BE49-F238E27FC236}">
                <a16:creationId xmlns:a16="http://schemas.microsoft.com/office/drawing/2014/main" id="{32D4474B-1F8D-2400-432F-F1F8E09CCA55}"/>
              </a:ext>
            </a:extLst>
          </p:cNvPr>
          <p:cNvSpPr txBox="1"/>
          <p:nvPr/>
        </p:nvSpPr>
        <p:spPr>
          <a:xfrm>
            <a:off x="252101" y="5499959"/>
            <a:ext cx="10867077" cy="369332"/>
          </a:xfrm>
          <a:prstGeom prst="rect">
            <a:avLst/>
          </a:prstGeom>
          <a:noFill/>
        </p:spPr>
        <p:txBody>
          <a:bodyPr wrap="none" rtlCol="0">
            <a:spAutoFit/>
          </a:bodyPr>
          <a:lstStyle/>
          <a:p>
            <a:r>
              <a:rPr lang="en-US" dirty="0"/>
              <a:t>This could lead to the web shop paying someone the price instead of the customer paying them the price</a:t>
            </a:r>
          </a:p>
        </p:txBody>
      </p:sp>
    </p:spTree>
    <p:extLst>
      <p:ext uri="{BB962C8B-B14F-4D97-AF65-F5344CB8AC3E}">
        <p14:creationId xmlns:p14="http://schemas.microsoft.com/office/powerpoint/2010/main" val="2732765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B73D8BB-B965-EB5D-8A61-52E1F0FB9406}"/>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FB36EE54-0E7D-4D52-58A5-E8E21E9F8382}"/>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C3FB722D-1582-7497-F6AE-87D9ADBB2227}"/>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84ED5977-B3F7-497E-0E9F-FE7F74BF47D0}"/>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D3B6E288-8798-20BE-4565-05B7624BE9FC}"/>
              </a:ext>
            </a:extLst>
          </p:cNvPr>
          <p:cNvSpPr>
            <a:spLocks noGrp="1"/>
          </p:cNvSpPr>
          <p:nvPr>
            <p:ph type="sldNum" sz="quarter" idx="7"/>
          </p:nvPr>
        </p:nvSpPr>
        <p:spPr/>
        <p:txBody>
          <a:bodyPr/>
          <a:lstStyle/>
          <a:p>
            <a:fld id="{B6F15528-21DE-4FAA-801E-634DDDAF4B2B}" type="slidenum">
              <a:rPr lang="en-US" smtClean="0"/>
              <a:t>21</a:t>
            </a:fld>
            <a:endParaRPr lang="en-US" dirty="0"/>
          </a:p>
        </p:txBody>
      </p:sp>
      <p:pic>
        <p:nvPicPr>
          <p:cNvPr id="1026" name="Picture 2">
            <a:extLst>
              <a:ext uri="{FF2B5EF4-FFF2-40B4-BE49-F238E27FC236}">
                <a16:creationId xmlns:a16="http://schemas.microsoft.com/office/drawing/2014/main" id="{8E565A66-462C-B782-6723-1F88783FB6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D952CA6E-CECE-E8E7-3BAC-F718913C302A}"/>
              </a:ext>
            </a:extLst>
          </p:cNvPr>
          <p:cNvSpPr/>
          <p:nvPr/>
        </p:nvSpPr>
        <p:spPr>
          <a:xfrm>
            <a:off x="152400" y="228600"/>
            <a:ext cx="5486400" cy="5181600"/>
          </a:xfrm>
          <a:prstGeom prst="ellipse">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7E31770-0355-4C79-1163-020BC9D88FC9}"/>
              </a:ext>
            </a:extLst>
          </p:cNvPr>
          <p:cNvSpPr/>
          <p:nvPr/>
        </p:nvSpPr>
        <p:spPr>
          <a:xfrm>
            <a:off x="6172200" y="4036314"/>
            <a:ext cx="2057400" cy="190500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90DFB83-57CE-53B4-F05E-D3C77A4B013B}"/>
              </a:ext>
            </a:extLst>
          </p:cNvPr>
          <p:cNvSpPr txBox="1"/>
          <p:nvPr/>
        </p:nvSpPr>
        <p:spPr>
          <a:xfrm>
            <a:off x="6665336" y="4124182"/>
            <a:ext cx="1071127" cy="369332"/>
          </a:xfrm>
          <a:prstGeom prst="rect">
            <a:avLst/>
          </a:prstGeom>
          <a:noFill/>
        </p:spPr>
        <p:txBody>
          <a:bodyPr wrap="none" rtlCol="0">
            <a:spAutoFit/>
          </a:bodyPr>
          <a:lstStyle/>
          <a:p>
            <a:r>
              <a:rPr lang="en-US" dirty="0">
                <a:latin typeface="Consolas" panose="020B0609020204030204" pitchFamily="49" charset="0"/>
              </a:rPr>
              <a:t>Integer</a:t>
            </a:r>
          </a:p>
        </p:txBody>
      </p:sp>
      <p:sp>
        <p:nvSpPr>
          <p:cNvPr id="11" name="TextBox 10">
            <a:extLst>
              <a:ext uri="{FF2B5EF4-FFF2-40B4-BE49-F238E27FC236}">
                <a16:creationId xmlns:a16="http://schemas.microsoft.com/office/drawing/2014/main" id="{297D27A9-6C6E-D409-20C1-1B9E0FD595A3}"/>
              </a:ext>
            </a:extLst>
          </p:cNvPr>
          <p:cNvSpPr txBox="1"/>
          <p:nvPr/>
        </p:nvSpPr>
        <p:spPr>
          <a:xfrm>
            <a:off x="6477000" y="4558150"/>
            <a:ext cx="1646605" cy="369332"/>
          </a:xfrm>
          <a:prstGeom prst="rect">
            <a:avLst/>
          </a:prstGeom>
          <a:noFill/>
        </p:spPr>
        <p:txBody>
          <a:bodyPr wrap="none" rtlCol="0">
            <a:spAutoFit/>
          </a:bodyPr>
          <a:lstStyle/>
          <a:p>
            <a:r>
              <a:rPr lang="en-US" b="1" dirty="0"/>
              <a:t>Math Context</a:t>
            </a:r>
          </a:p>
        </p:txBody>
      </p:sp>
      <p:sp>
        <p:nvSpPr>
          <p:cNvPr id="12" name="TextBox 11">
            <a:extLst>
              <a:ext uri="{FF2B5EF4-FFF2-40B4-BE49-F238E27FC236}">
                <a16:creationId xmlns:a16="http://schemas.microsoft.com/office/drawing/2014/main" id="{FB185171-46A9-BB61-236B-E9A4443212F0}"/>
              </a:ext>
            </a:extLst>
          </p:cNvPr>
          <p:cNvSpPr txBox="1"/>
          <p:nvPr/>
        </p:nvSpPr>
        <p:spPr>
          <a:xfrm>
            <a:off x="6636521" y="766065"/>
            <a:ext cx="4876800" cy="1569660"/>
          </a:xfrm>
          <a:prstGeom prst="rect">
            <a:avLst/>
          </a:prstGeom>
          <a:noFill/>
        </p:spPr>
        <p:txBody>
          <a:bodyPr wrap="square" rtlCol="0">
            <a:spAutoFit/>
          </a:bodyPr>
          <a:lstStyle/>
          <a:p>
            <a:r>
              <a:rPr lang="en-US" sz="2400" dirty="0"/>
              <a:t>The </a:t>
            </a:r>
            <a:r>
              <a:rPr lang="en-US" sz="2400" b="1" dirty="0">
                <a:latin typeface="Consolas" panose="020B0609020204030204" pitchFamily="49" charset="0"/>
              </a:rPr>
              <a:t>quantity</a:t>
            </a:r>
            <a:r>
              <a:rPr lang="en-US" sz="2400" dirty="0"/>
              <a:t> of an order is an integer, but within the context of a web shop there are implicit rules about the quantity of an order</a:t>
            </a:r>
          </a:p>
        </p:txBody>
      </p:sp>
      <p:sp>
        <p:nvSpPr>
          <p:cNvPr id="13" name="TextBox 12">
            <a:extLst>
              <a:ext uri="{FF2B5EF4-FFF2-40B4-BE49-F238E27FC236}">
                <a16:creationId xmlns:a16="http://schemas.microsoft.com/office/drawing/2014/main" id="{BC594721-9D7F-69C7-007D-FCF47E1CA35F}"/>
              </a:ext>
            </a:extLst>
          </p:cNvPr>
          <p:cNvSpPr txBox="1"/>
          <p:nvPr/>
        </p:nvSpPr>
        <p:spPr>
          <a:xfrm>
            <a:off x="1822229" y="893122"/>
            <a:ext cx="2210862" cy="369332"/>
          </a:xfrm>
          <a:prstGeom prst="rect">
            <a:avLst/>
          </a:prstGeom>
          <a:noFill/>
        </p:spPr>
        <p:txBody>
          <a:bodyPr wrap="none" rtlCol="0">
            <a:spAutoFit/>
          </a:bodyPr>
          <a:lstStyle/>
          <a:p>
            <a:r>
              <a:rPr lang="en-US" b="1" dirty="0"/>
              <a:t>Web shop Context</a:t>
            </a:r>
          </a:p>
        </p:txBody>
      </p:sp>
      <p:sp>
        <p:nvSpPr>
          <p:cNvPr id="15" name="TextBox 14">
            <a:extLst>
              <a:ext uri="{FF2B5EF4-FFF2-40B4-BE49-F238E27FC236}">
                <a16:creationId xmlns:a16="http://schemas.microsoft.com/office/drawing/2014/main" id="{93E359E4-E763-CA26-F465-A574A237111E}"/>
              </a:ext>
            </a:extLst>
          </p:cNvPr>
          <p:cNvSpPr txBox="1"/>
          <p:nvPr/>
        </p:nvSpPr>
        <p:spPr>
          <a:xfrm>
            <a:off x="2057400" y="1712677"/>
            <a:ext cx="1197764" cy="369332"/>
          </a:xfrm>
          <a:prstGeom prst="rect">
            <a:avLst/>
          </a:prstGeom>
          <a:noFill/>
        </p:spPr>
        <p:txBody>
          <a:bodyPr wrap="none" rtlCol="0">
            <a:spAutoFit/>
          </a:bodyPr>
          <a:lstStyle/>
          <a:p>
            <a:r>
              <a:rPr lang="en-US" dirty="0">
                <a:latin typeface="Consolas" panose="020B0609020204030204" pitchFamily="49" charset="0"/>
              </a:rPr>
              <a:t>quantity</a:t>
            </a:r>
          </a:p>
        </p:txBody>
      </p:sp>
      <p:cxnSp>
        <p:nvCxnSpPr>
          <p:cNvPr id="17" name="Straight Connector 16">
            <a:extLst>
              <a:ext uri="{FF2B5EF4-FFF2-40B4-BE49-F238E27FC236}">
                <a16:creationId xmlns:a16="http://schemas.microsoft.com/office/drawing/2014/main" id="{B9BF7C0A-DEDF-CF57-CF75-A02920567026}"/>
              </a:ext>
            </a:extLst>
          </p:cNvPr>
          <p:cNvCxnSpPr>
            <a:stCxn id="15" idx="2"/>
          </p:cNvCxnSpPr>
          <p:nvPr/>
        </p:nvCxnSpPr>
        <p:spPr>
          <a:xfrm>
            <a:off x="2656282" y="2082009"/>
            <a:ext cx="4544616" cy="2108991"/>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D7D2EE1-3B3E-7AAD-BBF9-DAC844361E97}"/>
              </a:ext>
            </a:extLst>
          </p:cNvPr>
          <p:cNvSpPr txBox="1"/>
          <p:nvPr/>
        </p:nvSpPr>
        <p:spPr>
          <a:xfrm>
            <a:off x="7799780" y="2412830"/>
            <a:ext cx="2794355" cy="646331"/>
          </a:xfrm>
          <a:prstGeom prst="rect">
            <a:avLst/>
          </a:prstGeom>
          <a:noFill/>
        </p:spPr>
        <p:txBody>
          <a:bodyPr wrap="none" rtlCol="0">
            <a:spAutoFit/>
          </a:bodyPr>
          <a:lstStyle/>
          <a:p>
            <a:pPr marL="285750" indent="-285750">
              <a:buFont typeface="Arial" panose="020B0604020202020204" pitchFamily="34" charset="0"/>
              <a:buChar char="•"/>
            </a:pPr>
            <a:r>
              <a:rPr lang="en-US" dirty="0"/>
              <a:t>Must be greater than 0</a:t>
            </a:r>
          </a:p>
          <a:p>
            <a:pPr marL="285750" indent="-285750">
              <a:buFont typeface="Arial" panose="020B0604020202020204" pitchFamily="34" charset="0"/>
              <a:buChar char="•"/>
            </a:pPr>
            <a:r>
              <a:rPr lang="en-US" dirty="0"/>
              <a:t>Probably less than 99</a:t>
            </a:r>
          </a:p>
        </p:txBody>
      </p:sp>
    </p:spTree>
    <p:extLst>
      <p:ext uri="{BB962C8B-B14F-4D97-AF65-F5344CB8AC3E}">
        <p14:creationId xmlns:p14="http://schemas.microsoft.com/office/powerpoint/2010/main" val="3965818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7CE8D7A-7AFF-03ED-B36E-AF9EB7A32311}"/>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36967E69-D996-8981-C5BB-8AAF5361C1EC}"/>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1D882011-6505-405D-E475-37EF5EDE8C3C}"/>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F2BEC08C-07D2-B35F-0BC8-0C52AF1DF9A4}"/>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10A07CD7-5D56-F3F9-1908-4F6C47C2B486}"/>
              </a:ext>
            </a:extLst>
          </p:cNvPr>
          <p:cNvSpPr>
            <a:spLocks noGrp="1"/>
          </p:cNvSpPr>
          <p:nvPr>
            <p:ph type="sldNum" sz="quarter" idx="7"/>
          </p:nvPr>
        </p:nvSpPr>
        <p:spPr/>
        <p:txBody>
          <a:bodyPr/>
          <a:lstStyle/>
          <a:p>
            <a:fld id="{B6F15528-21DE-4FAA-801E-634DDDAF4B2B}" type="slidenum">
              <a:rPr lang="en-US" smtClean="0"/>
              <a:t>22</a:t>
            </a:fld>
            <a:endParaRPr lang="en-US" dirty="0"/>
          </a:p>
        </p:txBody>
      </p:sp>
      <p:pic>
        <p:nvPicPr>
          <p:cNvPr id="1026" name="Picture 2">
            <a:extLst>
              <a:ext uri="{FF2B5EF4-FFF2-40B4-BE49-F238E27FC236}">
                <a16:creationId xmlns:a16="http://schemas.microsoft.com/office/drawing/2014/main" id="{38D4F946-BB83-ADA5-C90A-683EBEA0CD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868684-2AC4-7CD5-05AF-8A9EBFCC78F9}"/>
              </a:ext>
            </a:extLst>
          </p:cNvPr>
          <p:cNvSpPr txBox="1"/>
          <p:nvPr/>
        </p:nvSpPr>
        <p:spPr>
          <a:xfrm>
            <a:off x="304800" y="533400"/>
            <a:ext cx="3223959"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5A1B10E0-5513-D953-DDD3-F5971D9DADBE}"/>
              </a:ext>
            </a:extLst>
          </p:cNvPr>
          <p:cNvSpPr txBox="1"/>
          <p:nvPr/>
        </p:nvSpPr>
        <p:spPr>
          <a:xfrm>
            <a:off x="4724400" y="533399"/>
            <a:ext cx="3857146"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Quantity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16" name="Arrow: Right 15">
            <a:extLst>
              <a:ext uri="{FF2B5EF4-FFF2-40B4-BE49-F238E27FC236}">
                <a16:creationId xmlns:a16="http://schemas.microsoft.com/office/drawing/2014/main" id="{BD964075-A32E-274F-4006-F1E6262A8E39}"/>
              </a:ext>
            </a:extLst>
          </p:cNvPr>
          <p:cNvSpPr/>
          <p:nvPr/>
        </p:nvSpPr>
        <p:spPr>
          <a:xfrm>
            <a:off x="3695700" y="1356021"/>
            <a:ext cx="914400" cy="386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FEC5565-58DA-91B2-3745-471FC1CB6966}"/>
              </a:ext>
            </a:extLst>
          </p:cNvPr>
          <p:cNvSpPr txBox="1"/>
          <p:nvPr/>
        </p:nvSpPr>
        <p:spPr>
          <a:xfrm>
            <a:off x="3581400" y="1143000"/>
            <a:ext cx="861133" cy="307777"/>
          </a:xfrm>
          <a:prstGeom prst="rect">
            <a:avLst/>
          </a:prstGeom>
          <a:noFill/>
        </p:spPr>
        <p:txBody>
          <a:bodyPr wrap="none" rtlCol="0">
            <a:spAutoFit/>
          </a:bodyPr>
          <a:lstStyle/>
          <a:p>
            <a:r>
              <a:rPr lang="en-US" sz="1400" dirty="0"/>
              <a:t>Refactor</a:t>
            </a:r>
          </a:p>
        </p:txBody>
      </p:sp>
    </p:spTree>
    <p:extLst>
      <p:ext uri="{BB962C8B-B14F-4D97-AF65-F5344CB8AC3E}">
        <p14:creationId xmlns:p14="http://schemas.microsoft.com/office/powerpoint/2010/main" val="574833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D03DBB9-6903-4B24-6E18-AA9897AC4B17}"/>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56F08C45-ADE6-C851-FFB4-74166810DA5F}"/>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26B4E51E-35C7-4B13-0E3D-6AF0CA15B22A}"/>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368B8A54-AE5D-29AB-187B-03E81BAFACC4}"/>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C2633969-AAD1-F439-7CA5-157CC74213B9}"/>
              </a:ext>
            </a:extLst>
          </p:cNvPr>
          <p:cNvSpPr>
            <a:spLocks noGrp="1"/>
          </p:cNvSpPr>
          <p:nvPr>
            <p:ph type="sldNum" sz="quarter" idx="7"/>
          </p:nvPr>
        </p:nvSpPr>
        <p:spPr/>
        <p:txBody>
          <a:bodyPr/>
          <a:lstStyle/>
          <a:p>
            <a:fld id="{B6F15528-21DE-4FAA-801E-634DDDAF4B2B}" type="slidenum">
              <a:rPr lang="en-US" smtClean="0"/>
              <a:t>23</a:t>
            </a:fld>
            <a:endParaRPr lang="en-US" dirty="0"/>
          </a:p>
        </p:txBody>
      </p:sp>
      <p:pic>
        <p:nvPicPr>
          <p:cNvPr id="1026" name="Picture 2">
            <a:extLst>
              <a:ext uri="{FF2B5EF4-FFF2-40B4-BE49-F238E27FC236}">
                <a16:creationId xmlns:a16="http://schemas.microsoft.com/office/drawing/2014/main" id="{FFE4773D-9DB2-89CF-6A41-AD2CBECBC9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6DBD54-A49E-4C3E-7650-BB3D6CC2C046}"/>
              </a:ext>
            </a:extLst>
          </p:cNvPr>
          <p:cNvSpPr txBox="1"/>
          <p:nvPr/>
        </p:nvSpPr>
        <p:spPr>
          <a:xfrm>
            <a:off x="304800" y="533400"/>
            <a:ext cx="3223959"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14BF2B61-D195-3B71-1EE7-4C7D20587254}"/>
              </a:ext>
            </a:extLst>
          </p:cNvPr>
          <p:cNvSpPr txBox="1"/>
          <p:nvPr/>
        </p:nvSpPr>
        <p:spPr>
          <a:xfrm>
            <a:off x="4724400" y="533399"/>
            <a:ext cx="3857146"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Quantity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16" name="Arrow: Right 15">
            <a:extLst>
              <a:ext uri="{FF2B5EF4-FFF2-40B4-BE49-F238E27FC236}">
                <a16:creationId xmlns:a16="http://schemas.microsoft.com/office/drawing/2014/main" id="{1C545A45-C8E2-775F-4B84-707ED9056592}"/>
              </a:ext>
            </a:extLst>
          </p:cNvPr>
          <p:cNvSpPr/>
          <p:nvPr/>
        </p:nvSpPr>
        <p:spPr>
          <a:xfrm>
            <a:off x="3695700" y="1356021"/>
            <a:ext cx="914400" cy="386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C78D295-5D70-AB89-29A6-BFC31DC75E61}"/>
              </a:ext>
            </a:extLst>
          </p:cNvPr>
          <p:cNvSpPr txBox="1"/>
          <p:nvPr/>
        </p:nvSpPr>
        <p:spPr>
          <a:xfrm>
            <a:off x="3581400" y="1143000"/>
            <a:ext cx="861133" cy="307777"/>
          </a:xfrm>
          <a:prstGeom prst="rect">
            <a:avLst/>
          </a:prstGeom>
          <a:noFill/>
        </p:spPr>
        <p:txBody>
          <a:bodyPr wrap="none" rtlCol="0">
            <a:spAutoFit/>
          </a:bodyPr>
          <a:lstStyle/>
          <a:p>
            <a:r>
              <a:rPr lang="en-US" sz="1400" dirty="0"/>
              <a:t>Refactor</a:t>
            </a:r>
          </a:p>
        </p:txBody>
      </p:sp>
      <p:sp>
        <p:nvSpPr>
          <p:cNvPr id="7" name="TextBox 6">
            <a:extLst>
              <a:ext uri="{FF2B5EF4-FFF2-40B4-BE49-F238E27FC236}">
                <a16:creationId xmlns:a16="http://schemas.microsoft.com/office/drawing/2014/main" id="{4A6D87AF-0D2F-7C5D-B5C6-6E499C108791}"/>
              </a:ext>
            </a:extLst>
          </p:cNvPr>
          <p:cNvSpPr txBox="1"/>
          <p:nvPr/>
        </p:nvSpPr>
        <p:spPr>
          <a:xfrm>
            <a:off x="4442533" y="3405499"/>
            <a:ext cx="7135827" cy="2585323"/>
          </a:xfrm>
          <a:prstGeom prst="rect">
            <a:avLst/>
          </a:prstGeom>
          <a:noFill/>
          <a:ln>
            <a:solidFill>
              <a:schemeClr val="tx1"/>
            </a:solidFill>
          </a:ln>
        </p:spPr>
        <p:txBody>
          <a:bodyPr wrap="square" rtlCol="0">
            <a:spAutoFit/>
          </a:bodyPr>
          <a:lstStyle/>
          <a:p>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Quantity {</a:t>
            </a:r>
          </a:p>
          <a:p>
            <a:r>
              <a:rPr lang="en-US" b="1" dirty="0">
                <a:solidFill>
                  <a:srgbClr val="7F0055"/>
                </a:solidFill>
                <a:latin typeface="Consolas" panose="020B0609020204030204" pitchFamily="49" charset="0"/>
              </a:rPr>
              <a:t>   </a:t>
            </a:r>
            <a:r>
              <a:rPr lang="en-US" sz="1800" b="1" dirty="0">
                <a:solidFill>
                  <a:srgbClr val="7F0055"/>
                </a:solidFill>
                <a:effectLst/>
                <a:latin typeface="Consolas" panose="020B0609020204030204" pitchFamily="49" charset="0"/>
              </a:rPr>
              <a:t>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b="1" dirty="0">
                <a:solidFill>
                  <a:srgbClr val="7F0055"/>
                </a:solidFill>
                <a:effectLst/>
                <a:latin typeface="Consolas" panose="020B0609020204030204" pitchFamily="49" charset="0"/>
              </a:rPr>
              <a:t>   public</a:t>
            </a:r>
            <a:r>
              <a:rPr lang="en-US" sz="1800" dirty="0">
                <a:solidFill>
                  <a:srgbClr val="000000"/>
                </a:solidFill>
                <a:effectLst/>
                <a:latin typeface="Consolas" panose="020B0609020204030204" pitchFamily="49" charset="0"/>
              </a:rPr>
              <a:t> Quantity(</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throws</a:t>
            </a:r>
            <a:r>
              <a:rPr lang="en-US" sz="1800" dirty="0">
                <a:solidFill>
                  <a:srgbClr val="000000"/>
                </a:solidFill>
                <a:effectLst/>
                <a:latin typeface="Consolas" panose="020B0609020204030204" pitchFamily="49" charset="0"/>
              </a:rPr>
              <a:t> Exception {</a:t>
            </a:r>
          </a:p>
          <a:p>
            <a:r>
              <a:rPr lang="en-US" sz="1800" b="1" dirty="0">
                <a:solidFill>
                  <a:srgbClr val="7F0055"/>
                </a:solidFill>
                <a:effectLst/>
                <a:latin typeface="Consolas" panose="020B0609020204030204" pitchFamily="49" charset="0"/>
              </a:rPr>
              <a:t>      if</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inclusiveBetween</a:t>
            </a:r>
            <a:r>
              <a:rPr lang="en-US" sz="1800" dirty="0">
                <a:solidFill>
                  <a:srgbClr val="000000"/>
                </a:solidFill>
                <a:effectLst/>
                <a:latin typeface="Consolas" panose="020B0609020204030204" pitchFamily="49" charset="0"/>
              </a:rPr>
              <a:t>(1,99)){</a:t>
            </a:r>
          </a:p>
          <a:p>
            <a:r>
              <a:rPr lang="en-US" sz="1800" b="1" dirty="0">
                <a:solidFill>
                  <a:srgbClr val="7F0055"/>
                </a:solidFill>
                <a:effectLst/>
                <a:latin typeface="Consolas" panose="020B0609020204030204" pitchFamily="49" charset="0"/>
              </a:rPr>
              <a:t>         throw</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Exception(</a:t>
            </a:r>
            <a:r>
              <a:rPr lang="en-US" sz="1800" dirty="0">
                <a:solidFill>
                  <a:srgbClr val="2A00FF"/>
                </a:solidFill>
                <a:effectLst/>
                <a:latin typeface="Consolas" panose="020B0609020204030204" pitchFamily="49" charset="0"/>
              </a:rPr>
              <a:t>"Invalid Quantity"</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sz="1800" b="1" dirty="0">
                <a:solidFill>
                  <a:srgbClr val="7F0055"/>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this</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dirty="0"/>
              <a:t>}</a:t>
            </a:r>
          </a:p>
        </p:txBody>
      </p:sp>
      <p:sp>
        <p:nvSpPr>
          <p:cNvPr id="8" name="TextBox 7">
            <a:extLst>
              <a:ext uri="{FF2B5EF4-FFF2-40B4-BE49-F238E27FC236}">
                <a16:creationId xmlns:a16="http://schemas.microsoft.com/office/drawing/2014/main" id="{64133B06-EF93-45C6-8584-FCAAA27902FB}"/>
              </a:ext>
            </a:extLst>
          </p:cNvPr>
          <p:cNvSpPr txBox="1"/>
          <p:nvPr/>
        </p:nvSpPr>
        <p:spPr>
          <a:xfrm>
            <a:off x="381000" y="2967335"/>
            <a:ext cx="3832933" cy="923330"/>
          </a:xfrm>
          <a:prstGeom prst="rect">
            <a:avLst/>
          </a:prstGeom>
          <a:noFill/>
        </p:spPr>
        <p:txBody>
          <a:bodyPr wrap="square" rtlCol="0">
            <a:spAutoFit/>
          </a:bodyPr>
          <a:lstStyle/>
          <a:p>
            <a:r>
              <a:rPr lang="en-US" dirty="0"/>
              <a:t>We create our own implementation of what Quantity means within our domain</a:t>
            </a:r>
          </a:p>
        </p:txBody>
      </p:sp>
      <p:sp>
        <p:nvSpPr>
          <p:cNvPr id="9" name="TextBox 8">
            <a:extLst>
              <a:ext uri="{FF2B5EF4-FFF2-40B4-BE49-F238E27FC236}">
                <a16:creationId xmlns:a16="http://schemas.microsoft.com/office/drawing/2014/main" id="{B26F8C54-258F-D945-1BDF-A4A0011FFB14}"/>
              </a:ext>
            </a:extLst>
          </p:cNvPr>
          <p:cNvSpPr txBox="1"/>
          <p:nvPr/>
        </p:nvSpPr>
        <p:spPr>
          <a:xfrm>
            <a:off x="346817" y="4401195"/>
            <a:ext cx="3832933" cy="646331"/>
          </a:xfrm>
          <a:prstGeom prst="rect">
            <a:avLst/>
          </a:prstGeom>
          <a:noFill/>
        </p:spPr>
        <p:txBody>
          <a:bodyPr wrap="square" rtlCol="0">
            <a:spAutoFit/>
          </a:bodyPr>
          <a:lstStyle/>
          <a:p>
            <a:r>
              <a:rPr lang="en-US" dirty="0"/>
              <a:t>Our </a:t>
            </a:r>
            <a:r>
              <a:rPr lang="en-US" b="1" dirty="0"/>
              <a:t>implicit</a:t>
            </a:r>
            <a:r>
              <a:rPr lang="en-US" dirty="0"/>
              <a:t> rules for what makes a valid quantity is now </a:t>
            </a:r>
            <a:r>
              <a:rPr lang="en-US" b="1" dirty="0"/>
              <a:t>explicit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878ED9B-DFE7-EBEC-4008-572F0C131737}"/>
                  </a:ext>
                </a:extLst>
              </p14:cNvPr>
              <p14:cNvContentPartPr/>
              <p14:nvPr/>
            </p14:nvContentPartPr>
            <p14:xfrm>
              <a:off x="3990381" y="4300345"/>
              <a:ext cx="1181880" cy="494280"/>
            </p14:xfrm>
          </p:contentPart>
        </mc:Choice>
        <mc:Fallback xmlns="">
          <p:pic>
            <p:nvPicPr>
              <p:cNvPr id="10" name="Ink 9">
                <a:extLst>
                  <a:ext uri="{FF2B5EF4-FFF2-40B4-BE49-F238E27FC236}">
                    <a16:creationId xmlns:a16="http://schemas.microsoft.com/office/drawing/2014/main" id="{8878ED9B-DFE7-EBEC-4008-572F0C131737}"/>
                  </a:ext>
                </a:extLst>
              </p:cNvPr>
              <p:cNvPicPr/>
              <p:nvPr/>
            </p:nvPicPr>
            <p:blipFill>
              <a:blip r:embed="rId4"/>
              <a:stretch>
                <a:fillRect/>
              </a:stretch>
            </p:blipFill>
            <p:spPr>
              <a:xfrm>
                <a:off x="3972741" y="4282345"/>
                <a:ext cx="1217520" cy="529920"/>
              </a:xfrm>
              <a:prstGeom prst="rect">
                <a:avLst/>
              </a:prstGeom>
            </p:spPr>
          </p:pic>
        </mc:Fallback>
      </mc:AlternateContent>
    </p:spTree>
    <p:extLst>
      <p:ext uri="{BB962C8B-B14F-4D97-AF65-F5344CB8AC3E}">
        <p14:creationId xmlns:p14="http://schemas.microsoft.com/office/powerpoint/2010/main" val="169811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9446936-E65A-2D6E-A5C3-08922EF83EFF}"/>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FC862246-C648-C2DD-5D8E-160DA7BEF1E3}"/>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F3A17D49-3CB0-1F6B-B10F-E02326618BDC}"/>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6EEB137D-8AED-B746-EE60-67C748C6B342}"/>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3FD5A8B1-6D69-6BCA-6F17-72924C17E40A}"/>
              </a:ext>
            </a:extLst>
          </p:cNvPr>
          <p:cNvSpPr>
            <a:spLocks noGrp="1"/>
          </p:cNvSpPr>
          <p:nvPr>
            <p:ph type="sldNum" sz="quarter" idx="7"/>
          </p:nvPr>
        </p:nvSpPr>
        <p:spPr/>
        <p:txBody>
          <a:bodyPr/>
          <a:lstStyle/>
          <a:p>
            <a:fld id="{B6F15528-21DE-4FAA-801E-634DDDAF4B2B}" type="slidenum">
              <a:rPr lang="en-US" smtClean="0"/>
              <a:t>24</a:t>
            </a:fld>
            <a:endParaRPr lang="en-US" dirty="0"/>
          </a:p>
        </p:txBody>
      </p:sp>
      <p:pic>
        <p:nvPicPr>
          <p:cNvPr id="1026" name="Picture 2">
            <a:extLst>
              <a:ext uri="{FF2B5EF4-FFF2-40B4-BE49-F238E27FC236}">
                <a16:creationId xmlns:a16="http://schemas.microsoft.com/office/drawing/2014/main" id="{31AC12F0-4697-FFFA-F8C0-A050A6B035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34423E-B1ED-2E12-7D4A-4DE70646927A}"/>
              </a:ext>
            </a:extLst>
          </p:cNvPr>
          <p:cNvSpPr txBox="1"/>
          <p:nvPr/>
        </p:nvSpPr>
        <p:spPr>
          <a:xfrm>
            <a:off x="304800" y="533400"/>
            <a:ext cx="3223959"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2E059484-BF02-5E95-FD58-E5D24D6C5D5A}"/>
              </a:ext>
            </a:extLst>
          </p:cNvPr>
          <p:cNvSpPr txBox="1"/>
          <p:nvPr/>
        </p:nvSpPr>
        <p:spPr>
          <a:xfrm>
            <a:off x="4724400" y="533399"/>
            <a:ext cx="3857146"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Quantity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16" name="Arrow: Right 15">
            <a:extLst>
              <a:ext uri="{FF2B5EF4-FFF2-40B4-BE49-F238E27FC236}">
                <a16:creationId xmlns:a16="http://schemas.microsoft.com/office/drawing/2014/main" id="{4CBB7BB0-5566-6B44-3C1F-0BCB5A562557}"/>
              </a:ext>
            </a:extLst>
          </p:cNvPr>
          <p:cNvSpPr/>
          <p:nvPr/>
        </p:nvSpPr>
        <p:spPr>
          <a:xfrm>
            <a:off x="3695700" y="1356021"/>
            <a:ext cx="914400" cy="386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F5CF444-7EF6-A3D6-2343-C36EA64E699B}"/>
              </a:ext>
            </a:extLst>
          </p:cNvPr>
          <p:cNvSpPr txBox="1"/>
          <p:nvPr/>
        </p:nvSpPr>
        <p:spPr>
          <a:xfrm>
            <a:off x="3581400" y="1143000"/>
            <a:ext cx="861133" cy="307777"/>
          </a:xfrm>
          <a:prstGeom prst="rect">
            <a:avLst/>
          </a:prstGeom>
          <a:noFill/>
        </p:spPr>
        <p:txBody>
          <a:bodyPr wrap="none" rtlCol="0">
            <a:spAutoFit/>
          </a:bodyPr>
          <a:lstStyle/>
          <a:p>
            <a:r>
              <a:rPr lang="en-US" sz="1400" dirty="0"/>
              <a:t>Refactor</a:t>
            </a:r>
          </a:p>
        </p:txBody>
      </p:sp>
      <p:sp>
        <p:nvSpPr>
          <p:cNvPr id="7" name="TextBox 6">
            <a:extLst>
              <a:ext uri="{FF2B5EF4-FFF2-40B4-BE49-F238E27FC236}">
                <a16:creationId xmlns:a16="http://schemas.microsoft.com/office/drawing/2014/main" id="{C8B1514E-62D2-BC4D-1950-93D393E5E9E3}"/>
              </a:ext>
            </a:extLst>
          </p:cNvPr>
          <p:cNvSpPr txBox="1"/>
          <p:nvPr/>
        </p:nvSpPr>
        <p:spPr>
          <a:xfrm>
            <a:off x="4442533" y="3405499"/>
            <a:ext cx="7135827" cy="2585323"/>
          </a:xfrm>
          <a:prstGeom prst="rect">
            <a:avLst/>
          </a:prstGeom>
          <a:noFill/>
          <a:ln>
            <a:solidFill>
              <a:schemeClr val="tx1"/>
            </a:solidFill>
          </a:ln>
        </p:spPr>
        <p:txBody>
          <a:bodyPr wrap="square" rtlCol="0">
            <a:spAutoFit/>
          </a:bodyPr>
          <a:lstStyle/>
          <a:p>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Quantity {</a:t>
            </a:r>
          </a:p>
          <a:p>
            <a:r>
              <a:rPr lang="en-US" b="1" dirty="0">
                <a:solidFill>
                  <a:srgbClr val="7F0055"/>
                </a:solidFill>
                <a:latin typeface="Consolas" panose="020B0609020204030204" pitchFamily="49" charset="0"/>
              </a:rPr>
              <a:t>   </a:t>
            </a:r>
            <a:r>
              <a:rPr lang="en-US" sz="1800" b="1" dirty="0">
                <a:solidFill>
                  <a:srgbClr val="7F0055"/>
                </a:solidFill>
                <a:effectLst/>
                <a:latin typeface="Consolas" panose="020B0609020204030204" pitchFamily="49" charset="0"/>
              </a:rPr>
              <a:t>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b="1" dirty="0">
                <a:solidFill>
                  <a:srgbClr val="7F0055"/>
                </a:solidFill>
                <a:effectLst/>
                <a:latin typeface="Consolas" panose="020B0609020204030204" pitchFamily="49" charset="0"/>
              </a:rPr>
              <a:t>   public</a:t>
            </a:r>
            <a:r>
              <a:rPr lang="en-US" sz="1800" dirty="0">
                <a:solidFill>
                  <a:srgbClr val="000000"/>
                </a:solidFill>
                <a:effectLst/>
                <a:latin typeface="Consolas" panose="020B0609020204030204" pitchFamily="49" charset="0"/>
              </a:rPr>
              <a:t> Quantity(</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throws</a:t>
            </a:r>
            <a:r>
              <a:rPr lang="en-US" sz="1800" dirty="0">
                <a:solidFill>
                  <a:srgbClr val="000000"/>
                </a:solidFill>
                <a:effectLst/>
                <a:latin typeface="Consolas" panose="020B0609020204030204" pitchFamily="49" charset="0"/>
              </a:rPr>
              <a:t> Exception {</a:t>
            </a:r>
          </a:p>
          <a:p>
            <a:r>
              <a:rPr lang="en-US" sz="1800" b="1" dirty="0">
                <a:solidFill>
                  <a:srgbClr val="7F0055"/>
                </a:solidFill>
                <a:effectLst/>
                <a:latin typeface="Consolas" panose="020B0609020204030204" pitchFamily="49" charset="0"/>
              </a:rPr>
              <a:t>      if</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inclusiveBetween</a:t>
            </a:r>
            <a:r>
              <a:rPr lang="en-US" sz="1800" dirty="0">
                <a:solidFill>
                  <a:srgbClr val="000000"/>
                </a:solidFill>
                <a:effectLst/>
                <a:latin typeface="Consolas" panose="020B0609020204030204" pitchFamily="49" charset="0"/>
              </a:rPr>
              <a:t>(1,99)){</a:t>
            </a:r>
          </a:p>
          <a:p>
            <a:r>
              <a:rPr lang="en-US" sz="1800" b="1" dirty="0">
                <a:solidFill>
                  <a:srgbClr val="7F0055"/>
                </a:solidFill>
                <a:effectLst/>
                <a:latin typeface="Consolas" panose="020B0609020204030204" pitchFamily="49" charset="0"/>
              </a:rPr>
              <a:t>         throw</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Exception(</a:t>
            </a:r>
            <a:r>
              <a:rPr lang="en-US" sz="1800" dirty="0">
                <a:solidFill>
                  <a:srgbClr val="2A00FF"/>
                </a:solidFill>
                <a:effectLst/>
                <a:latin typeface="Consolas" panose="020B0609020204030204" pitchFamily="49" charset="0"/>
              </a:rPr>
              <a:t>"Invalid Quantity"</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sz="1800" b="1" dirty="0">
                <a:solidFill>
                  <a:srgbClr val="7F0055"/>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this</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dirty="0"/>
              <a:t>}</a:t>
            </a:r>
          </a:p>
        </p:txBody>
      </p:sp>
      <p:sp>
        <p:nvSpPr>
          <p:cNvPr id="8" name="TextBox 7">
            <a:extLst>
              <a:ext uri="{FF2B5EF4-FFF2-40B4-BE49-F238E27FC236}">
                <a16:creationId xmlns:a16="http://schemas.microsoft.com/office/drawing/2014/main" id="{B6FF0798-BE31-AFFA-B458-DAAEB1DBF0EE}"/>
              </a:ext>
            </a:extLst>
          </p:cNvPr>
          <p:cNvSpPr txBox="1"/>
          <p:nvPr/>
        </p:nvSpPr>
        <p:spPr>
          <a:xfrm>
            <a:off x="381000" y="2967335"/>
            <a:ext cx="3832933" cy="923330"/>
          </a:xfrm>
          <a:prstGeom prst="rect">
            <a:avLst/>
          </a:prstGeom>
          <a:noFill/>
        </p:spPr>
        <p:txBody>
          <a:bodyPr wrap="square" rtlCol="0">
            <a:spAutoFit/>
          </a:bodyPr>
          <a:lstStyle/>
          <a:p>
            <a:r>
              <a:rPr lang="en-US" dirty="0"/>
              <a:t>We create our own implementation of what Quantity means within our domain</a:t>
            </a:r>
          </a:p>
        </p:txBody>
      </p:sp>
      <p:sp>
        <p:nvSpPr>
          <p:cNvPr id="9" name="TextBox 8">
            <a:extLst>
              <a:ext uri="{FF2B5EF4-FFF2-40B4-BE49-F238E27FC236}">
                <a16:creationId xmlns:a16="http://schemas.microsoft.com/office/drawing/2014/main" id="{55159A80-B36B-47A0-4528-C218360FF7B0}"/>
              </a:ext>
            </a:extLst>
          </p:cNvPr>
          <p:cNvSpPr txBox="1"/>
          <p:nvPr/>
        </p:nvSpPr>
        <p:spPr>
          <a:xfrm>
            <a:off x="346817" y="4401195"/>
            <a:ext cx="3832933" cy="646331"/>
          </a:xfrm>
          <a:prstGeom prst="rect">
            <a:avLst/>
          </a:prstGeom>
          <a:noFill/>
        </p:spPr>
        <p:txBody>
          <a:bodyPr wrap="square" rtlCol="0">
            <a:spAutoFit/>
          </a:bodyPr>
          <a:lstStyle/>
          <a:p>
            <a:r>
              <a:rPr lang="en-US" dirty="0"/>
              <a:t>Our </a:t>
            </a:r>
            <a:r>
              <a:rPr lang="en-US" b="1" dirty="0"/>
              <a:t>implicit</a:t>
            </a:r>
            <a:r>
              <a:rPr lang="en-US" dirty="0"/>
              <a:t> rules for what makes a valid quantity is now </a:t>
            </a:r>
            <a:r>
              <a:rPr lang="en-US" b="1" dirty="0"/>
              <a:t>explicit</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EC8DA8B-5239-4125-FBCB-E64FC5520085}"/>
                  </a:ext>
                </a:extLst>
              </p14:cNvPr>
              <p14:cNvContentPartPr/>
              <p14:nvPr/>
            </p14:nvContentPartPr>
            <p14:xfrm>
              <a:off x="3990381" y="4300345"/>
              <a:ext cx="1181880" cy="494280"/>
            </p14:xfrm>
          </p:contentPart>
        </mc:Choice>
        <mc:Fallback xmlns="">
          <p:pic>
            <p:nvPicPr>
              <p:cNvPr id="10" name="Ink 9">
                <a:extLst>
                  <a:ext uri="{FF2B5EF4-FFF2-40B4-BE49-F238E27FC236}">
                    <a16:creationId xmlns:a16="http://schemas.microsoft.com/office/drawing/2014/main" id="{1EC8DA8B-5239-4125-FBCB-E64FC5520085}"/>
                  </a:ext>
                </a:extLst>
              </p:cNvPr>
              <p:cNvPicPr/>
              <p:nvPr/>
            </p:nvPicPr>
            <p:blipFill>
              <a:blip r:embed="rId4"/>
              <a:stretch>
                <a:fillRect/>
              </a:stretch>
            </p:blipFill>
            <p:spPr>
              <a:xfrm>
                <a:off x="3972381" y="4282345"/>
                <a:ext cx="1217520" cy="529920"/>
              </a:xfrm>
              <a:prstGeom prst="rect">
                <a:avLst/>
              </a:prstGeom>
            </p:spPr>
          </p:pic>
        </mc:Fallback>
      </mc:AlternateContent>
      <p:pic>
        <p:nvPicPr>
          <p:cNvPr id="12" name="Picture 11">
            <a:extLst>
              <a:ext uri="{FF2B5EF4-FFF2-40B4-BE49-F238E27FC236}">
                <a16:creationId xmlns:a16="http://schemas.microsoft.com/office/drawing/2014/main" id="{87405580-CEE5-E738-08CA-20C9DC36420F}"/>
              </a:ext>
            </a:extLst>
          </p:cNvPr>
          <p:cNvPicPr>
            <a:picLocks noChangeAspect="1"/>
          </p:cNvPicPr>
          <p:nvPr/>
        </p:nvPicPr>
        <p:blipFill>
          <a:blip r:embed="rId5"/>
          <a:stretch>
            <a:fillRect/>
          </a:stretch>
        </p:blipFill>
        <p:spPr>
          <a:xfrm>
            <a:off x="213433" y="6043314"/>
            <a:ext cx="8458200" cy="352425"/>
          </a:xfrm>
          <a:prstGeom prst="rect">
            <a:avLst/>
          </a:prstGeom>
        </p:spPr>
      </p:pic>
      <p:sp>
        <p:nvSpPr>
          <p:cNvPr id="11" name="TextBox 10">
            <a:extLst>
              <a:ext uri="{FF2B5EF4-FFF2-40B4-BE49-F238E27FC236}">
                <a16:creationId xmlns:a16="http://schemas.microsoft.com/office/drawing/2014/main" id="{37DFD14F-5FF8-64C2-6C6C-9362288C4447}"/>
              </a:ext>
            </a:extLst>
          </p:cNvPr>
          <p:cNvSpPr txBox="1"/>
          <p:nvPr/>
        </p:nvSpPr>
        <p:spPr>
          <a:xfrm>
            <a:off x="8581546" y="6013959"/>
            <a:ext cx="1838965" cy="369332"/>
          </a:xfrm>
          <a:prstGeom prst="rect">
            <a:avLst/>
          </a:prstGeom>
          <a:noFill/>
        </p:spPr>
        <p:txBody>
          <a:bodyPr wrap="none" rtlCol="0">
            <a:spAutoFit/>
          </a:bodyPr>
          <a:lstStyle/>
          <a:p>
            <a:r>
              <a:rPr lang="en-US" b="1" dirty="0">
                <a:solidFill>
                  <a:srgbClr val="FF0000"/>
                </a:solidFill>
              </a:rPr>
              <a:t>Now Rejected !</a:t>
            </a:r>
          </a:p>
        </p:txBody>
      </p:sp>
    </p:spTree>
    <p:extLst>
      <p:ext uri="{BB962C8B-B14F-4D97-AF65-F5344CB8AC3E}">
        <p14:creationId xmlns:p14="http://schemas.microsoft.com/office/powerpoint/2010/main" val="16090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6A0BBF-3649-60BB-A3AC-D78CB612B5C3}"/>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8BE6B00F-9B43-50C7-E4C8-9C2377227C9C}"/>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3980F2B5-94D8-3AAC-9E4B-CE5730995525}"/>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D791C5D1-F9CF-AAB5-EAA4-FC5503DA8475}"/>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502777D0-CC55-F861-514B-C180DC8FDB9A}"/>
              </a:ext>
            </a:extLst>
          </p:cNvPr>
          <p:cNvSpPr>
            <a:spLocks noGrp="1"/>
          </p:cNvSpPr>
          <p:nvPr>
            <p:ph type="sldNum" sz="quarter" idx="7"/>
          </p:nvPr>
        </p:nvSpPr>
        <p:spPr/>
        <p:txBody>
          <a:bodyPr/>
          <a:lstStyle/>
          <a:p>
            <a:fld id="{B6F15528-21DE-4FAA-801E-634DDDAF4B2B}" type="slidenum">
              <a:rPr lang="en-US" smtClean="0"/>
              <a:t>25</a:t>
            </a:fld>
            <a:endParaRPr lang="en-US" dirty="0"/>
          </a:p>
        </p:txBody>
      </p:sp>
      <p:pic>
        <p:nvPicPr>
          <p:cNvPr id="1026" name="Picture 2">
            <a:extLst>
              <a:ext uri="{FF2B5EF4-FFF2-40B4-BE49-F238E27FC236}">
                <a16:creationId xmlns:a16="http://schemas.microsoft.com/office/drawing/2014/main" id="{8BB1B65E-D481-0156-229B-ACB982E1EF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DA2E8B1F-7DD9-194F-D243-956E244063AC}"/>
              </a:ext>
            </a:extLst>
          </p:cNvPr>
          <p:cNvSpPr/>
          <p:nvPr/>
        </p:nvSpPr>
        <p:spPr>
          <a:xfrm>
            <a:off x="5486400" y="44381"/>
            <a:ext cx="5486400" cy="5181600"/>
          </a:xfrm>
          <a:prstGeom prst="ellipse">
            <a:avLst/>
          </a:prstGeom>
          <a:solidFill>
            <a:schemeClr val="bg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C455BFB-9E10-38C1-5B67-D62EF42D6F7E}"/>
              </a:ext>
            </a:extLst>
          </p:cNvPr>
          <p:cNvSpPr/>
          <p:nvPr/>
        </p:nvSpPr>
        <p:spPr>
          <a:xfrm>
            <a:off x="762000" y="838200"/>
            <a:ext cx="2057400" cy="190500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TextBox 14">
            <a:extLst>
              <a:ext uri="{FF2B5EF4-FFF2-40B4-BE49-F238E27FC236}">
                <a16:creationId xmlns:a16="http://schemas.microsoft.com/office/drawing/2014/main" id="{474E75AE-E14F-6919-EA6A-9D44E46B5BCF}"/>
              </a:ext>
            </a:extLst>
          </p:cNvPr>
          <p:cNvSpPr txBox="1"/>
          <p:nvPr/>
        </p:nvSpPr>
        <p:spPr>
          <a:xfrm>
            <a:off x="1255136" y="952919"/>
            <a:ext cx="1071127" cy="369332"/>
          </a:xfrm>
          <a:prstGeom prst="rect">
            <a:avLst/>
          </a:prstGeom>
          <a:noFill/>
        </p:spPr>
        <p:txBody>
          <a:bodyPr wrap="none" rtlCol="0">
            <a:spAutoFit/>
          </a:bodyPr>
          <a:lstStyle/>
          <a:p>
            <a:r>
              <a:rPr lang="en-US" dirty="0">
                <a:latin typeface="Consolas" panose="020B0609020204030204" pitchFamily="49" charset="0"/>
              </a:rPr>
              <a:t>Integer</a:t>
            </a:r>
          </a:p>
        </p:txBody>
      </p:sp>
      <p:sp>
        <p:nvSpPr>
          <p:cNvPr id="17" name="TextBox 16">
            <a:extLst>
              <a:ext uri="{FF2B5EF4-FFF2-40B4-BE49-F238E27FC236}">
                <a16:creationId xmlns:a16="http://schemas.microsoft.com/office/drawing/2014/main" id="{0F6C3191-634E-698A-E39F-81DD558E0D53}"/>
              </a:ext>
            </a:extLst>
          </p:cNvPr>
          <p:cNvSpPr txBox="1"/>
          <p:nvPr/>
        </p:nvSpPr>
        <p:spPr>
          <a:xfrm>
            <a:off x="967396" y="1335070"/>
            <a:ext cx="1646605" cy="369332"/>
          </a:xfrm>
          <a:prstGeom prst="rect">
            <a:avLst/>
          </a:prstGeom>
          <a:noFill/>
        </p:spPr>
        <p:txBody>
          <a:bodyPr wrap="none" rtlCol="0">
            <a:spAutoFit/>
          </a:bodyPr>
          <a:lstStyle/>
          <a:p>
            <a:r>
              <a:rPr lang="en-US" b="1" dirty="0"/>
              <a:t>Math Context</a:t>
            </a:r>
          </a:p>
        </p:txBody>
      </p:sp>
      <p:sp>
        <p:nvSpPr>
          <p:cNvPr id="20" name="TextBox 19">
            <a:extLst>
              <a:ext uri="{FF2B5EF4-FFF2-40B4-BE49-F238E27FC236}">
                <a16:creationId xmlns:a16="http://schemas.microsoft.com/office/drawing/2014/main" id="{0ADE20B9-7DFD-9098-1A2A-5174024DFD1B}"/>
              </a:ext>
            </a:extLst>
          </p:cNvPr>
          <p:cNvSpPr txBox="1"/>
          <p:nvPr/>
        </p:nvSpPr>
        <p:spPr>
          <a:xfrm>
            <a:off x="7124169" y="1335070"/>
            <a:ext cx="2210862" cy="369332"/>
          </a:xfrm>
          <a:prstGeom prst="rect">
            <a:avLst/>
          </a:prstGeom>
          <a:noFill/>
        </p:spPr>
        <p:txBody>
          <a:bodyPr wrap="none" rtlCol="0">
            <a:spAutoFit/>
          </a:bodyPr>
          <a:lstStyle/>
          <a:p>
            <a:r>
              <a:rPr lang="en-US" b="1" dirty="0"/>
              <a:t>Web shop Context</a:t>
            </a:r>
          </a:p>
        </p:txBody>
      </p:sp>
      <p:sp>
        <p:nvSpPr>
          <p:cNvPr id="21" name="TextBox 20">
            <a:extLst>
              <a:ext uri="{FF2B5EF4-FFF2-40B4-BE49-F238E27FC236}">
                <a16:creationId xmlns:a16="http://schemas.microsoft.com/office/drawing/2014/main" id="{1918363A-CF04-CF78-0432-47E58B1B5047}"/>
              </a:ext>
            </a:extLst>
          </p:cNvPr>
          <p:cNvSpPr txBox="1"/>
          <p:nvPr/>
        </p:nvSpPr>
        <p:spPr>
          <a:xfrm>
            <a:off x="7264095" y="1989263"/>
            <a:ext cx="2337499" cy="369332"/>
          </a:xfrm>
          <a:prstGeom prst="rect">
            <a:avLst/>
          </a:prstGeom>
          <a:noFill/>
        </p:spPr>
        <p:txBody>
          <a:bodyPr wrap="none" rtlCol="0">
            <a:spAutoFit/>
          </a:bodyPr>
          <a:lstStyle/>
          <a:p>
            <a:r>
              <a:rPr lang="en-US" dirty="0">
                <a:latin typeface="Consolas" panose="020B0609020204030204" pitchFamily="49" charset="0"/>
              </a:rPr>
              <a:t>Quantity {1 – 99}</a:t>
            </a:r>
          </a:p>
        </p:txBody>
      </p:sp>
      <p:cxnSp>
        <p:nvCxnSpPr>
          <p:cNvPr id="22" name="Straight Connector 21">
            <a:extLst>
              <a:ext uri="{FF2B5EF4-FFF2-40B4-BE49-F238E27FC236}">
                <a16:creationId xmlns:a16="http://schemas.microsoft.com/office/drawing/2014/main" id="{0623D616-48BF-40B0-80D5-9E8709EAC43B}"/>
              </a:ext>
            </a:extLst>
          </p:cNvPr>
          <p:cNvCxnSpPr>
            <a:cxnSpLocks/>
          </p:cNvCxnSpPr>
          <p:nvPr/>
        </p:nvCxnSpPr>
        <p:spPr>
          <a:xfrm>
            <a:off x="2043331" y="2058222"/>
            <a:ext cx="3138269" cy="22777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6EAB93-F8BA-0174-4402-1C1FD1F5DE26}"/>
              </a:ext>
            </a:extLst>
          </p:cNvPr>
          <p:cNvSpPr txBox="1"/>
          <p:nvPr/>
        </p:nvSpPr>
        <p:spPr>
          <a:xfrm>
            <a:off x="1538064" y="1835375"/>
            <a:ext cx="505267" cy="523220"/>
          </a:xfrm>
          <a:prstGeom prst="rect">
            <a:avLst/>
          </a:prstGeom>
          <a:noFill/>
        </p:spPr>
        <p:txBody>
          <a:bodyPr wrap="none" rtlCol="0">
            <a:spAutoFit/>
          </a:bodyPr>
          <a:lstStyle/>
          <a:p>
            <a:r>
              <a:rPr lang="en-US" sz="2800" dirty="0"/>
              <a:t>-1</a:t>
            </a:r>
          </a:p>
        </p:txBody>
      </p:sp>
      <p:sp>
        <p:nvSpPr>
          <p:cNvPr id="27" name="TextBox 26">
            <a:extLst>
              <a:ext uri="{FF2B5EF4-FFF2-40B4-BE49-F238E27FC236}">
                <a16:creationId xmlns:a16="http://schemas.microsoft.com/office/drawing/2014/main" id="{D383D776-8EAC-D2E7-DA05-BAFAD8B9F913}"/>
              </a:ext>
            </a:extLst>
          </p:cNvPr>
          <p:cNvSpPr txBox="1"/>
          <p:nvPr/>
        </p:nvSpPr>
        <p:spPr>
          <a:xfrm>
            <a:off x="3589055" y="1538399"/>
            <a:ext cx="1146468" cy="369332"/>
          </a:xfrm>
          <a:prstGeom prst="rect">
            <a:avLst/>
          </a:prstGeom>
          <a:noFill/>
        </p:spPr>
        <p:txBody>
          <a:bodyPr wrap="none" rtlCol="0">
            <a:spAutoFit/>
          </a:bodyPr>
          <a:lstStyle/>
          <a:p>
            <a:r>
              <a:rPr lang="en-US" b="1" dirty="0"/>
              <a:t>Rejected</a:t>
            </a:r>
          </a:p>
        </p:txBody>
      </p:sp>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578DA90E-0138-A675-079C-B4F5E28204C4}"/>
                  </a:ext>
                </a:extLst>
              </p14:cNvPr>
              <p14:cNvContentPartPr/>
              <p14:nvPr/>
            </p14:nvContentPartPr>
            <p14:xfrm>
              <a:off x="4847181" y="2045665"/>
              <a:ext cx="328680" cy="432720"/>
            </p14:xfrm>
          </p:contentPart>
        </mc:Choice>
        <mc:Fallback xmlns="">
          <p:pic>
            <p:nvPicPr>
              <p:cNvPr id="29" name="Ink 28">
                <a:extLst>
                  <a:ext uri="{FF2B5EF4-FFF2-40B4-BE49-F238E27FC236}">
                    <a16:creationId xmlns:a16="http://schemas.microsoft.com/office/drawing/2014/main" id="{578DA90E-0138-A675-079C-B4F5E28204C4}"/>
                  </a:ext>
                </a:extLst>
              </p:cNvPr>
              <p:cNvPicPr/>
              <p:nvPr/>
            </p:nvPicPr>
            <p:blipFill>
              <a:blip r:embed="rId4"/>
              <a:stretch>
                <a:fillRect/>
              </a:stretch>
            </p:blipFill>
            <p:spPr>
              <a:xfrm>
                <a:off x="4829541" y="2027665"/>
                <a:ext cx="364320" cy="468360"/>
              </a:xfrm>
              <a:prstGeom prst="rect">
                <a:avLst/>
              </a:prstGeom>
            </p:spPr>
          </p:pic>
        </mc:Fallback>
      </mc:AlternateContent>
    </p:spTree>
    <p:extLst>
      <p:ext uri="{BB962C8B-B14F-4D97-AF65-F5344CB8AC3E}">
        <p14:creationId xmlns:p14="http://schemas.microsoft.com/office/powerpoint/2010/main" val="2323089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7EDA0CA-8A04-F683-0635-CDA76A0EFB89}"/>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DC6A4269-178D-5A89-3D6F-A7A5318EE014}"/>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F7B48982-1BF1-3141-42A9-2BD7079D8A7E}"/>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896F3D69-D318-9F21-18D9-9F48C7C36C17}"/>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8DCD46D5-774F-2B6D-E966-8C98A7BC5137}"/>
              </a:ext>
            </a:extLst>
          </p:cNvPr>
          <p:cNvSpPr>
            <a:spLocks noGrp="1"/>
          </p:cNvSpPr>
          <p:nvPr>
            <p:ph type="sldNum" sz="quarter" idx="7"/>
          </p:nvPr>
        </p:nvSpPr>
        <p:spPr/>
        <p:txBody>
          <a:bodyPr/>
          <a:lstStyle/>
          <a:p>
            <a:fld id="{B6F15528-21DE-4FAA-801E-634DDDAF4B2B}" type="slidenum">
              <a:rPr lang="en-US" smtClean="0"/>
              <a:t>26</a:t>
            </a:fld>
            <a:endParaRPr lang="en-US" dirty="0"/>
          </a:p>
        </p:txBody>
      </p:sp>
      <p:pic>
        <p:nvPicPr>
          <p:cNvPr id="1026" name="Picture 2">
            <a:extLst>
              <a:ext uri="{FF2B5EF4-FFF2-40B4-BE49-F238E27FC236}">
                <a16:creationId xmlns:a16="http://schemas.microsoft.com/office/drawing/2014/main" id="{75424D5A-DA56-3DF7-AEB0-977EF1F1FA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ADF58E-62CB-D188-10B0-DBFE5EE57587}"/>
              </a:ext>
            </a:extLst>
          </p:cNvPr>
          <p:cNvSpPr txBox="1"/>
          <p:nvPr/>
        </p:nvSpPr>
        <p:spPr>
          <a:xfrm>
            <a:off x="228600" y="533398"/>
            <a:ext cx="3857146"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Quantity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B8ED138C-2FEC-2722-33D2-1CCFD1A7A84B}"/>
              </a:ext>
            </a:extLst>
          </p:cNvPr>
          <p:cNvSpPr txBox="1"/>
          <p:nvPr/>
        </p:nvSpPr>
        <p:spPr>
          <a:xfrm>
            <a:off x="381000" y="3225914"/>
            <a:ext cx="7135827" cy="2585323"/>
          </a:xfrm>
          <a:prstGeom prst="rect">
            <a:avLst/>
          </a:prstGeom>
          <a:noFill/>
          <a:ln>
            <a:solidFill>
              <a:schemeClr val="tx1"/>
            </a:solidFill>
          </a:ln>
        </p:spPr>
        <p:txBody>
          <a:bodyPr wrap="square" rtlCol="0">
            <a:spAutoFit/>
          </a:bodyPr>
          <a:lstStyle/>
          <a:p>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Quantity {</a:t>
            </a:r>
          </a:p>
          <a:p>
            <a:r>
              <a:rPr lang="en-US" b="1" dirty="0">
                <a:solidFill>
                  <a:srgbClr val="7F0055"/>
                </a:solidFill>
                <a:latin typeface="Consolas" panose="020B0609020204030204" pitchFamily="49" charset="0"/>
              </a:rPr>
              <a:t>   </a:t>
            </a:r>
            <a:r>
              <a:rPr lang="en-US" sz="1800" b="1" dirty="0">
                <a:solidFill>
                  <a:srgbClr val="7F0055"/>
                </a:solidFill>
                <a:effectLst/>
                <a:latin typeface="Consolas" panose="020B0609020204030204" pitchFamily="49" charset="0"/>
              </a:rPr>
              <a:t>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b="1" dirty="0">
                <a:solidFill>
                  <a:srgbClr val="7F0055"/>
                </a:solidFill>
                <a:effectLst/>
                <a:latin typeface="Consolas" panose="020B0609020204030204" pitchFamily="49" charset="0"/>
              </a:rPr>
              <a:t>   public</a:t>
            </a:r>
            <a:r>
              <a:rPr lang="en-US" sz="1800" dirty="0">
                <a:solidFill>
                  <a:srgbClr val="000000"/>
                </a:solidFill>
                <a:effectLst/>
                <a:latin typeface="Consolas" panose="020B0609020204030204" pitchFamily="49" charset="0"/>
              </a:rPr>
              <a:t> Quantity(</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throws</a:t>
            </a:r>
            <a:r>
              <a:rPr lang="en-US" sz="1800" dirty="0">
                <a:solidFill>
                  <a:srgbClr val="000000"/>
                </a:solidFill>
                <a:effectLst/>
                <a:latin typeface="Consolas" panose="020B0609020204030204" pitchFamily="49" charset="0"/>
              </a:rPr>
              <a:t> Exception {</a:t>
            </a:r>
          </a:p>
          <a:p>
            <a:r>
              <a:rPr lang="en-US" sz="1800" b="1" dirty="0">
                <a:solidFill>
                  <a:srgbClr val="7F0055"/>
                </a:solidFill>
                <a:effectLst/>
                <a:latin typeface="Consolas" panose="020B0609020204030204" pitchFamily="49" charset="0"/>
              </a:rPr>
              <a:t>      if</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inclusiveBetween</a:t>
            </a:r>
            <a:r>
              <a:rPr lang="en-US" sz="1800" dirty="0">
                <a:solidFill>
                  <a:srgbClr val="000000"/>
                </a:solidFill>
                <a:effectLst/>
                <a:latin typeface="Consolas" panose="020B0609020204030204" pitchFamily="49" charset="0"/>
              </a:rPr>
              <a:t>(1,99)){</a:t>
            </a:r>
          </a:p>
          <a:p>
            <a:r>
              <a:rPr lang="en-US" sz="1800" b="1" dirty="0">
                <a:solidFill>
                  <a:srgbClr val="7F0055"/>
                </a:solidFill>
                <a:effectLst/>
                <a:latin typeface="Consolas" panose="020B0609020204030204" pitchFamily="49" charset="0"/>
              </a:rPr>
              <a:t>         throw</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Exception(</a:t>
            </a:r>
            <a:r>
              <a:rPr lang="en-US" sz="1800" dirty="0">
                <a:solidFill>
                  <a:srgbClr val="2A00FF"/>
                </a:solidFill>
                <a:effectLst/>
                <a:latin typeface="Consolas" panose="020B0609020204030204" pitchFamily="49" charset="0"/>
              </a:rPr>
              <a:t>"Invalid Quantity"</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sz="1800" b="1" dirty="0">
                <a:solidFill>
                  <a:srgbClr val="7F0055"/>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this</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dirty="0"/>
              <a:t>}</a:t>
            </a:r>
          </a:p>
        </p:txBody>
      </p:sp>
      <p:sp>
        <p:nvSpPr>
          <p:cNvPr id="13" name="TextBox 12">
            <a:extLst>
              <a:ext uri="{FF2B5EF4-FFF2-40B4-BE49-F238E27FC236}">
                <a16:creationId xmlns:a16="http://schemas.microsoft.com/office/drawing/2014/main" id="{6F3BA046-94D7-D099-5522-DF9B1E0348F1}"/>
              </a:ext>
            </a:extLst>
          </p:cNvPr>
          <p:cNvSpPr txBox="1"/>
          <p:nvPr/>
        </p:nvSpPr>
        <p:spPr>
          <a:xfrm>
            <a:off x="5497717" y="302565"/>
            <a:ext cx="5304657" cy="461665"/>
          </a:xfrm>
          <a:prstGeom prst="rect">
            <a:avLst/>
          </a:prstGeom>
          <a:noFill/>
        </p:spPr>
        <p:txBody>
          <a:bodyPr wrap="none" rtlCol="0">
            <a:spAutoFit/>
          </a:bodyPr>
          <a:lstStyle/>
          <a:p>
            <a:r>
              <a:rPr lang="en-US" sz="2400" dirty="0">
                <a:latin typeface="Consolas" panose="020B0609020204030204" pitchFamily="49" charset="0"/>
              </a:rPr>
              <a:t>Quantity</a:t>
            </a:r>
            <a:r>
              <a:rPr lang="en-US" sz="2400" dirty="0"/>
              <a:t> is now a </a:t>
            </a:r>
            <a:r>
              <a:rPr lang="en-US" sz="2400" b="1" dirty="0"/>
              <a:t>domain primitive</a:t>
            </a:r>
          </a:p>
        </p:txBody>
      </p:sp>
      <p:sp>
        <p:nvSpPr>
          <p:cNvPr id="14" name="TextBox 13">
            <a:extLst>
              <a:ext uri="{FF2B5EF4-FFF2-40B4-BE49-F238E27FC236}">
                <a16:creationId xmlns:a16="http://schemas.microsoft.com/office/drawing/2014/main" id="{F5229E75-2D38-F063-68BC-23FB5D751D79}"/>
              </a:ext>
            </a:extLst>
          </p:cNvPr>
          <p:cNvSpPr txBox="1"/>
          <p:nvPr/>
        </p:nvSpPr>
        <p:spPr>
          <a:xfrm>
            <a:off x="4876800" y="963756"/>
            <a:ext cx="6934200" cy="923330"/>
          </a:xfrm>
          <a:prstGeom prst="rect">
            <a:avLst/>
          </a:prstGeom>
          <a:noFill/>
        </p:spPr>
        <p:txBody>
          <a:bodyPr wrap="square" rtlCol="0">
            <a:spAutoFit/>
          </a:bodyPr>
          <a:lstStyle/>
          <a:p>
            <a:r>
              <a:rPr lang="en-US" dirty="0"/>
              <a:t>Domain Primitive: A value object so precise in its definition that it, by its mere existence, manifests its validity is called a Domain primitive</a:t>
            </a:r>
          </a:p>
        </p:txBody>
      </p:sp>
      <p:sp>
        <p:nvSpPr>
          <p:cNvPr id="15" name="TextBox 14">
            <a:extLst>
              <a:ext uri="{FF2B5EF4-FFF2-40B4-BE49-F238E27FC236}">
                <a16:creationId xmlns:a16="http://schemas.microsoft.com/office/drawing/2014/main" id="{D45B125C-3742-067C-94F1-B06B30400006}"/>
              </a:ext>
            </a:extLst>
          </p:cNvPr>
          <p:cNvSpPr txBox="1"/>
          <p:nvPr/>
        </p:nvSpPr>
        <p:spPr>
          <a:xfrm>
            <a:off x="6324600" y="1609086"/>
            <a:ext cx="4782078" cy="1200329"/>
          </a:xfrm>
          <a:prstGeom prst="rect">
            <a:avLst/>
          </a:prstGeom>
          <a:noFill/>
        </p:spPr>
        <p:txBody>
          <a:bodyPr wrap="none" rtlCol="0">
            <a:spAutoFit/>
          </a:bodyPr>
          <a:lstStyle/>
          <a:p>
            <a:pPr marL="285750" indent="-285750">
              <a:buFont typeface="Arial" panose="020B0604020202020204" pitchFamily="34" charset="0"/>
              <a:buChar char="•"/>
            </a:pPr>
            <a:r>
              <a:rPr lang="en-US" dirty="0"/>
              <a:t>Can only exist if its value is valid</a:t>
            </a:r>
          </a:p>
          <a:p>
            <a:pPr marL="285750" indent="-285750">
              <a:buFont typeface="Arial" panose="020B0604020202020204" pitchFamily="34" charset="0"/>
              <a:buChar char="•"/>
            </a:pPr>
            <a:r>
              <a:rPr lang="en-US" dirty="0"/>
              <a:t>Building block that’s native to your domain</a:t>
            </a:r>
          </a:p>
          <a:p>
            <a:pPr marL="285750" indent="-285750">
              <a:buFont typeface="Arial" panose="020B0604020202020204" pitchFamily="34" charset="0"/>
              <a:buChar char="•"/>
            </a:pPr>
            <a:r>
              <a:rPr lang="en-US" dirty="0"/>
              <a:t>Valid in the current context</a:t>
            </a:r>
          </a:p>
          <a:p>
            <a:pPr marL="285750" indent="-285750">
              <a:buFont typeface="Arial" panose="020B0604020202020204" pitchFamily="34" charset="0"/>
              <a:buChar char="•"/>
            </a:pPr>
            <a:r>
              <a:rPr lang="en-US" dirty="0"/>
              <a:t>Immutable</a:t>
            </a:r>
          </a:p>
        </p:txBody>
      </p:sp>
    </p:spTree>
    <p:extLst>
      <p:ext uri="{BB962C8B-B14F-4D97-AF65-F5344CB8AC3E}">
        <p14:creationId xmlns:p14="http://schemas.microsoft.com/office/powerpoint/2010/main" val="1772929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773DEB6-EEB0-2F6E-DE13-B061A56EBD28}"/>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F4C5CFB3-3B62-BB27-9B21-4CB2FFD396C3}"/>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7B6E1617-99F2-EB16-7D4B-A29822D0AD56}"/>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BCB2DD42-4B93-3EDA-9C8B-1D33281BE371}"/>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2D98C855-C9BE-C619-96AB-B6EEE3DD70A5}"/>
              </a:ext>
            </a:extLst>
          </p:cNvPr>
          <p:cNvSpPr>
            <a:spLocks noGrp="1"/>
          </p:cNvSpPr>
          <p:nvPr>
            <p:ph type="sldNum" sz="quarter" idx="7"/>
          </p:nvPr>
        </p:nvSpPr>
        <p:spPr/>
        <p:txBody>
          <a:bodyPr/>
          <a:lstStyle/>
          <a:p>
            <a:fld id="{B6F15528-21DE-4FAA-801E-634DDDAF4B2B}" type="slidenum">
              <a:rPr lang="en-US" smtClean="0"/>
              <a:t>27</a:t>
            </a:fld>
            <a:endParaRPr lang="en-US" dirty="0"/>
          </a:p>
        </p:txBody>
      </p:sp>
      <p:pic>
        <p:nvPicPr>
          <p:cNvPr id="1026" name="Picture 2">
            <a:extLst>
              <a:ext uri="{FF2B5EF4-FFF2-40B4-BE49-F238E27FC236}">
                <a16:creationId xmlns:a16="http://schemas.microsoft.com/office/drawing/2014/main" id="{9C5046E6-4AE1-A13C-3562-2CA6CD82E1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10D61B-AFAF-5D35-47C5-DB66E9FA050E}"/>
              </a:ext>
            </a:extLst>
          </p:cNvPr>
          <p:cNvSpPr txBox="1"/>
          <p:nvPr/>
        </p:nvSpPr>
        <p:spPr>
          <a:xfrm>
            <a:off x="228600" y="533398"/>
            <a:ext cx="3857146" cy="2031325"/>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BookOrder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title</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isbn</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Quantity </a:t>
            </a:r>
            <a:r>
              <a:rPr lang="en-US" sz="1800" dirty="0">
                <a:solidFill>
                  <a:srgbClr val="0000C0"/>
                </a:solidFill>
                <a:effectLst/>
                <a:latin typeface="Consolas" panose="020B0609020204030204" pitchFamily="49" charset="0"/>
              </a:rPr>
              <a:t>quantity</a:t>
            </a:r>
            <a:r>
              <a:rPr lang="en-US" sz="1800" dirty="0">
                <a:solidFill>
                  <a:srgbClr val="000000"/>
                </a:solidFill>
                <a:effectLst/>
                <a:latin typeface="Consolas" panose="020B0609020204030204" pitchFamily="49" charset="0"/>
              </a:rPr>
              <a:t>;</a:t>
            </a:r>
            <a:br>
              <a:rPr lang="en-US" sz="1800" dirty="0">
                <a:solidFill>
                  <a:srgbClr val="000000"/>
                </a:solidFill>
                <a:effectLst/>
                <a:latin typeface="Consolas" panose="020B0609020204030204" pitchFamily="49" charset="0"/>
              </a:rPr>
            </a:br>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7786DB0-F201-86D3-C3F3-3714C3CD348E}"/>
              </a:ext>
            </a:extLst>
          </p:cNvPr>
          <p:cNvSpPr txBox="1"/>
          <p:nvPr/>
        </p:nvSpPr>
        <p:spPr>
          <a:xfrm>
            <a:off x="381000" y="3225914"/>
            <a:ext cx="7135827" cy="2585323"/>
          </a:xfrm>
          <a:prstGeom prst="rect">
            <a:avLst/>
          </a:prstGeom>
          <a:noFill/>
          <a:ln>
            <a:solidFill>
              <a:schemeClr val="tx1"/>
            </a:solidFill>
          </a:ln>
        </p:spPr>
        <p:txBody>
          <a:bodyPr wrap="square" rtlCol="0">
            <a:spAutoFit/>
          </a:bodyPr>
          <a:lstStyle/>
          <a:p>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Quantity {</a:t>
            </a:r>
          </a:p>
          <a:p>
            <a:r>
              <a:rPr lang="en-US" b="1" dirty="0">
                <a:solidFill>
                  <a:srgbClr val="7F0055"/>
                </a:solidFill>
                <a:latin typeface="Consolas" panose="020B0609020204030204" pitchFamily="49" charset="0"/>
              </a:rPr>
              <a:t>   </a:t>
            </a:r>
            <a:r>
              <a:rPr lang="en-US" sz="1800" b="1" dirty="0">
                <a:solidFill>
                  <a:srgbClr val="7F0055"/>
                </a:solidFill>
                <a:effectLst/>
                <a:latin typeface="Consolas" panose="020B0609020204030204" pitchFamily="49" charset="0"/>
              </a:rPr>
              <a:t>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b="1" dirty="0">
                <a:solidFill>
                  <a:srgbClr val="7F0055"/>
                </a:solidFill>
                <a:effectLst/>
                <a:latin typeface="Consolas" panose="020B0609020204030204" pitchFamily="49" charset="0"/>
              </a:rPr>
              <a:t>   public</a:t>
            </a:r>
            <a:r>
              <a:rPr lang="en-US" sz="1800" dirty="0">
                <a:solidFill>
                  <a:srgbClr val="000000"/>
                </a:solidFill>
                <a:effectLst/>
                <a:latin typeface="Consolas" panose="020B0609020204030204" pitchFamily="49" charset="0"/>
              </a:rPr>
              <a:t> Quantity(</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throws</a:t>
            </a:r>
            <a:r>
              <a:rPr lang="en-US" sz="1800" dirty="0">
                <a:solidFill>
                  <a:srgbClr val="000000"/>
                </a:solidFill>
                <a:effectLst/>
                <a:latin typeface="Consolas" panose="020B0609020204030204" pitchFamily="49" charset="0"/>
              </a:rPr>
              <a:t> Exception {</a:t>
            </a:r>
          </a:p>
          <a:p>
            <a:r>
              <a:rPr lang="en-US" sz="1800" b="1" dirty="0">
                <a:solidFill>
                  <a:srgbClr val="7F0055"/>
                </a:solidFill>
                <a:effectLst/>
                <a:latin typeface="Consolas" panose="020B0609020204030204" pitchFamily="49" charset="0"/>
              </a:rPr>
              <a:t>      if</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inclusiveBetween</a:t>
            </a:r>
            <a:r>
              <a:rPr lang="en-US" sz="1800" dirty="0">
                <a:solidFill>
                  <a:srgbClr val="000000"/>
                </a:solidFill>
                <a:effectLst/>
                <a:latin typeface="Consolas" panose="020B0609020204030204" pitchFamily="49" charset="0"/>
              </a:rPr>
              <a:t>(1,99)){</a:t>
            </a:r>
          </a:p>
          <a:p>
            <a:r>
              <a:rPr lang="en-US" sz="1800" b="1" dirty="0">
                <a:solidFill>
                  <a:srgbClr val="7F0055"/>
                </a:solidFill>
                <a:effectLst/>
                <a:latin typeface="Consolas" panose="020B0609020204030204" pitchFamily="49" charset="0"/>
              </a:rPr>
              <a:t>         throw</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Exception(</a:t>
            </a:r>
            <a:r>
              <a:rPr lang="en-US" sz="1800" dirty="0">
                <a:solidFill>
                  <a:srgbClr val="2A00FF"/>
                </a:solidFill>
                <a:effectLst/>
                <a:latin typeface="Consolas" panose="020B0609020204030204" pitchFamily="49" charset="0"/>
              </a:rPr>
              <a:t>"Invalid Quantity"</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sz="1800" b="1" dirty="0">
                <a:solidFill>
                  <a:srgbClr val="7F0055"/>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this</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dirty="0"/>
              <a:t>}</a:t>
            </a:r>
          </a:p>
        </p:txBody>
      </p:sp>
      <p:sp>
        <p:nvSpPr>
          <p:cNvPr id="13" name="TextBox 12">
            <a:extLst>
              <a:ext uri="{FF2B5EF4-FFF2-40B4-BE49-F238E27FC236}">
                <a16:creationId xmlns:a16="http://schemas.microsoft.com/office/drawing/2014/main" id="{21FBE2EB-ED95-C9C2-BBD2-9858329D6707}"/>
              </a:ext>
            </a:extLst>
          </p:cNvPr>
          <p:cNvSpPr txBox="1"/>
          <p:nvPr/>
        </p:nvSpPr>
        <p:spPr>
          <a:xfrm>
            <a:off x="5497717" y="302565"/>
            <a:ext cx="5304657" cy="461665"/>
          </a:xfrm>
          <a:prstGeom prst="rect">
            <a:avLst/>
          </a:prstGeom>
          <a:noFill/>
        </p:spPr>
        <p:txBody>
          <a:bodyPr wrap="none" rtlCol="0">
            <a:spAutoFit/>
          </a:bodyPr>
          <a:lstStyle/>
          <a:p>
            <a:r>
              <a:rPr lang="en-US" sz="2400" dirty="0">
                <a:latin typeface="Consolas" panose="020B0609020204030204" pitchFamily="49" charset="0"/>
              </a:rPr>
              <a:t>Quantity</a:t>
            </a:r>
            <a:r>
              <a:rPr lang="en-US" sz="2400" dirty="0"/>
              <a:t> is now a </a:t>
            </a:r>
            <a:r>
              <a:rPr lang="en-US" sz="2400" b="1" dirty="0"/>
              <a:t>domain primitive</a:t>
            </a:r>
          </a:p>
        </p:txBody>
      </p:sp>
      <p:sp>
        <p:nvSpPr>
          <p:cNvPr id="14" name="TextBox 13">
            <a:extLst>
              <a:ext uri="{FF2B5EF4-FFF2-40B4-BE49-F238E27FC236}">
                <a16:creationId xmlns:a16="http://schemas.microsoft.com/office/drawing/2014/main" id="{A7F4AA17-4E60-C561-05C8-194E868F2283}"/>
              </a:ext>
            </a:extLst>
          </p:cNvPr>
          <p:cNvSpPr txBox="1"/>
          <p:nvPr/>
        </p:nvSpPr>
        <p:spPr>
          <a:xfrm>
            <a:off x="4876800" y="963756"/>
            <a:ext cx="6934200" cy="923330"/>
          </a:xfrm>
          <a:prstGeom prst="rect">
            <a:avLst/>
          </a:prstGeom>
          <a:noFill/>
        </p:spPr>
        <p:txBody>
          <a:bodyPr wrap="square" rtlCol="0">
            <a:spAutoFit/>
          </a:bodyPr>
          <a:lstStyle/>
          <a:p>
            <a:r>
              <a:rPr lang="en-US" dirty="0"/>
              <a:t>Domain Primitive: A value object so precise in its definition that it, by its mere existence, manifests its validity is called a Domain primitive</a:t>
            </a:r>
          </a:p>
        </p:txBody>
      </p:sp>
      <p:sp>
        <p:nvSpPr>
          <p:cNvPr id="15" name="TextBox 14">
            <a:extLst>
              <a:ext uri="{FF2B5EF4-FFF2-40B4-BE49-F238E27FC236}">
                <a16:creationId xmlns:a16="http://schemas.microsoft.com/office/drawing/2014/main" id="{B7E9414C-4ACD-925C-0D2F-BECED13957A8}"/>
              </a:ext>
            </a:extLst>
          </p:cNvPr>
          <p:cNvSpPr txBox="1"/>
          <p:nvPr/>
        </p:nvSpPr>
        <p:spPr>
          <a:xfrm>
            <a:off x="6324600" y="1609086"/>
            <a:ext cx="4782078" cy="1200329"/>
          </a:xfrm>
          <a:prstGeom prst="rect">
            <a:avLst/>
          </a:prstGeom>
          <a:noFill/>
        </p:spPr>
        <p:txBody>
          <a:bodyPr wrap="none" rtlCol="0">
            <a:spAutoFit/>
          </a:bodyPr>
          <a:lstStyle/>
          <a:p>
            <a:pPr marL="285750" indent="-285750">
              <a:buFont typeface="Arial" panose="020B0604020202020204" pitchFamily="34" charset="0"/>
              <a:buChar char="•"/>
            </a:pPr>
            <a:r>
              <a:rPr lang="en-US" dirty="0"/>
              <a:t>Can only exist if its value is valid</a:t>
            </a:r>
          </a:p>
          <a:p>
            <a:pPr marL="285750" indent="-285750">
              <a:buFont typeface="Arial" panose="020B0604020202020204" pitchFamily="34" charset="0"/>
              <a:buChar char="•"/>
            </a:pPr>
            <a:r>
              <a:rPr lang="en-US" dirty="0"/>
              <a:t>Building block that’s native to your domain</a:t>
            </a:r>
          </a:p>
          <a:p>
            <a:pPr marL="285750" indent="-285750">
              <a:buFont typeface="Arial" panose="020B0604020202020204" pitchFamily="34" charset="0"/>
              <a:buChar char="•"/>
            </a:pPr>
            <a:r>
              <a:rPr lang="en-US" dirty="0"/>
              <a:t>Valid in the current context</a:t>
            </a:r>
          </a:p>
          <a:p>
            <a:pPr marL="285750" indent="-285750">
              <a:buFont typeface="Arial" panose="020B0604020202020204" pitchFamily="34" charset="0"/>
              <a:buChar char="•"/>
            </a:pPr>
            <a:r>
              <a:rPr lang="en-US" dirty="0"/>
              <a:t>Immutable</a:t>
            </a:r>
          </a:p>
        </p:txBody>
      </p:sp>
      <p:sp>
        <p:nvSpPr>
          <p:cNvPr id="2" name="TextBox 1">
            <a:extLst>
              <a:ext uri="{FF2B5EF4-FFF2-40B4-BE49-F238E27FC236}">
                <a16:creationId xmlns:a16="http://schemas.microsoft.com/office/drawing/2014/main" id="{588BFA3A-12CB-67F5-0640-16C5EA6CFB77}"/>
              </a:ext>
            </a:extLst>
          </p:cNvPr>
          <p:cNvSpPr txBox="1"/>
          <p:nvPr/>
        </p:nvSpPr>
        <p:spPr>
          <a:xfrm>
            <a:off x="8001000" y="3270935"/>
            <a:ext cx="3933092" cy="2554545"/>
          </a:xfrm>
          <a:prstGeom prst="rect">
            <a:avLst/>
          </a:prstGeom>
          <a:noFill/>
        </p:spPr>
        <p:txBody>
          <a:bodyPr wrap="square" rtlCol="0">
            <a:spAutoFit/>
          </a:bodyPr>
          <a:lstStyle/>
          <a:p>
            <a:r>
              <a:rPr lang="en-US" sz="2000" dirty="0"/>
              <a:t>Domain primitive enforce domain rule validation at creation time</a:t>
            </a:r>
          </a:p>
          <a:p>
            <a:endParaRPr lang="en-US" sz="2000" dirty="0"/>
          </a:p>
          <a:p>
            <a:r>
              <a:rPr lang="en-US" sz="2000" dirty="0"/>
              <a:t>Tightens our design by explicitly stating requirements and assumptions</a:t>
            </a:r>
          </a:p>
          <a:p>
            <a:endParaRPr lang="en-US" sz="2000" dirty="0"/>
          </a:p>
          <a:p>
            <a:r>
              <a:rPr lang="en-US" sz="2000" dirty="0"/>
              <a:t>Deeper modeling</a:t>
            </a:r>
          </a:p>
        </p:txBody>
      </p:sp>
    </p:spTree>
    <p:extLst>
      <p:ext uri="{BB962C8B-B14F-4D97-AF65-F5344CB8AC3E}">
        <p14:creationId xmlns:p14="http://schemas.microsoft.com/office/powerpoint/2010/main" val="1048226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FA0874A-C299-37FA-0840-0CC9E9C06EC0}"/>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782E8129-60C6-8762-7E42-75F13BBE987F}"/>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71926E35-D99B-F3C6-EC37-B886779A0F82}"/>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7C45F982-2E73-4BBE-9EBC-F98925CF8EC0}"/>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31A8EAE3-1D39-28AD-CEFC-A17217370BCB}"/>
              </a:ext>
            </a:extLst>
          </p:cNvPr>
          <p:cNvSpPr>
            <a:spLocks noGrp="1"/>
          </p:cNvSpPr>
          <p:nvPr>
            <p:ph type="sldNum" sz="quarter" idx="7"/>
          </p:nvPr>
        </p:nvSpPr>
        <p:spPr/>
        <p:txBody>
          <a:bodyPr/>
          <a:lstStyle/>
          <a:p>
            <a:fld id="{B6F15528-21DE-4FAA-801E-634DDDAF4B2B}" type="slidenum">
              <a:rPr lang="en-US" smtClean="0"/>
              <a:t>28</a:t>
            </a:fld>
            <a:endParaRPr lang="en-US" dirty="0"/>
          </a:p>
        </p:txBody>
      </p:sp>
      <p:pic>
        <p:nvPicPr>
          <p:cNvPr id="1026" name="Picture 2">
            <a:extLst>
              <a:ext uri="{FF2B5EF4-FFF2-40B4-BE49-F238E27FC236}">
                <a16:creationId xmlns:a16="http://schemas.microsoft.com/office/drawing/2014/main" id="{4E95CD16-3319-866A-9F4C-81B611E082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25B67D-3E8C-FC1F-AC74-097C46994286}"/>
              </a:ext>
            </a:extLst>
          </p:cNvPr>
          <p:cNvSpPr txBox="1"/>
          <p:nvPr/>
        </p:nvSpPr>
        <p:spPr>
          <a:xfrm>
            <a:off x="152400" y="152400"/>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2C71207D-1230-C32E-BB24-DC21C610B9F3}"/>
              </a:ext>
            </a:extLst>
          </p:cNvPr>
          <p:cNvSpPr txBox="1"/>
          <p:nvPr/>
        </p:nvSpPr>
        <p:spPr>
          <a:xfrm>
            <a:off x="4684382" y="629453"/>
            <a:ext cx="2991525" cy="400110"/>
          </a:xfrm>
          <a:prstGeom prst="rect">
            <a:avLst/>
          </a:prstGeom>
          <a:noFill/>
        </p:spPr>
        <p:txBody>
          <a:bodyPr wrap="none" rtlCol="0">
            <a:spAutoFit/>
          </a:bodyPr>
          <a:lstStyle/>
          <a:p>
            <a:r>
              <a:rPr lang="en-US" sz="2000" dirty="0"/>
              <a:t>Let’s think about email…</a:t>
            </a:r>
          </a:p>
        </p:txBody>
      </p:sp>
      <p:pic>
        <p:nvPicPr>
          <p:cNvPr id="11" name="Picture 10">
            <a:extLst>
              <a:ext uri="{FF2B5EF4-FFF2-40B4-BE49-F238E27FC236}">
                <a16:creationId xmlns:a16="http://schemas.microsoft.com/office/drawing/2014/main" id="{E5B58865-B35E-6C35-99FF-FBD4BCF2E640}"/>
              </a:ext>
            </a:extLst>
          </p:cNvPr>
          <p:cNvPicPr>
            <a:picLocks noChangeAspect="1"/>
          </p:cNvPicPr>
          <p:nvPr/>
        </p:nvPicPr>
        <p:blipFill>
          <a:blip r:embed="rId3"/>
          <a:stretch>
            <a:fillRect/>
          </a:stretch>
        </p:blipFill>
        <p:spPr>
          <a:xfrm>
            <a:off x="44728" y="2720666"/>
            <a:ext cx="4648200" cy="1416667"/>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DF4EE200-3E07-F714-62C0-B8AA665FC5E2}"/>
                  </a:ext>
                </a:extLst>
              </p14:cNvPr>
              <p14:cNvContentPartPr/>
              <p14:nvPr/>
            </p14:nvContentPartPr>
            <p14:xfrm>
              <a:off x="4050141" y="1262305"/>
              <a:ext cx="1308960" cy="2335320"/>
            </p14:xfrm>
          </p:contentPart>
        </mc:Choice>
        <mc:Fallback xmlns="">
          <p:pic>
            <p:nvPicPr>
              <p:cNvPr id="12" name="Ink 11">
                <a:extLst>
                  <a:ext uri="{FF2B5EF4-FFF2-40B4-BE49-F238E27FC236}">
                    <a16:creationId xmlns:a16="http://schemas.microsoft.com/office/drawing/2014/main" id="{DF4EE200-3E07-F714-62C0-B8AA665FC5E2}"/>
                  </a:ext>
                </a:extLst>
              </p:cNvPr>
              <p:cNvPicPr/>
              <p:nvPr/>
            </p:nvPicPr>
            <p:blipFill>
              <a:blip r:embed="rId5"/>
              <a:stretch>
                <a:fillRect/>
              </a:stretch>
            </p:blipFill>
            <p:spPr>
              <a:xfrm>
                <a:off x="4032141" y="1244305"/>
                <a:ext cx="1344600" cy="2370960"/>
              </a:xfrm>
              <a:prstGeom prst="rect">
                <a:avLst/>
              </a:prstGeom>
            </p:spPr>
          </p:pic>
        </mc:Fallback>
      </mc:AlternateContent>
      <p:sp>
        <p:nvSpPr>
          <p:cNvPr id="17" name="TextBox 16">
            <a:extLst>
              <a:ext uri="{FF2B5EF4-FFF2-40B4-BE49-F238E27FC236}">
                <a16:creationId xmlns:a16="http://schemas.microsoft.com/office/drawing/2014/main" id="{DF88485E-BCE6-B5DF-DC39-9242E67971DF}"/>
              </a:ext>
            </a:extLst>
          </p:cNvPr>
          <p:cNvSpPr txBox="1"/>
          <p:nvPr/>
        </p:nvSpPr>
        <p:spPr>
          <a:xfrm>
            <a:off x="6019800" y="1262305"/>
            <a:ext cx="4442242" cy="923330"/>
          </a:xfrm>
          <a:prstGeom prst="rect">
            <a:avLst/>
          </a:prstGeom>
          <a:noFill/>
        </p:spPr>
        <p:txBody>
          <a:bodyPr wrap="none" rtlCol="0">
            <a:spAutoFit/>
          </a:bodyPr>
          <a:lstStyle/>
          <a:p>
            <a:r>
              <a:rPr lang="en-US" dirty="0"/>
              <a:t>It makes sense for an email to be a String</a:t>
            </a:r>
          </a:p>
          <a:p>
            <a:endParaRPr lang="en-US" dirty="0"/>
          </a:p>
          <a:p>
            <a:r>
              <a:rPr lang="en-US" dirty="0"/>
              <a:t>There are a lot of </a:t>
            </a:r>
            <a:r>
              <a:rPr lang="en-US" i="1" dirty="0"/>
              <a:t>funky </a:t>
            </a:r>
            <a:r>
              <a:rPr lang="en-US" dirty="0"/>
              <a:t>strings though…</a:t>
            </a:r>
          </a:p>
        </p:txBody>
      </p:sp>
    </p:spTree>
    <p:extLst>
      <p:ext uri="{BB962C8B-B14F-4D97-AF65-F5344CB8AC3E}">
        <p14:creationId xmlns:p14="http://schemas.microsoft.com/office/powerpoint/2010/main" val="2680837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5A1B8B-381E-D075-E7C7-EFC9C272EB2A}"/>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E59ECB6B-8A02-1A42-65AC-CC671A4767D8}"/>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A12FEF45-CBD1-D4F2-1424-47296C28C516}"/>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1B34B9D4-3E68-327F-F273-3446EB65813E}"/>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7AD00340-929F-0B6A-DAD0-DD7F94A578E1}"/>
              </a:ext>
            </a:extLst>
          </p:cNvPr>
          <p:cNvSpPr>
            <a:spLocks noGrp="1"/>
          </p:cNvSpPr>
          <p:nvPr>
            <p:ph type="sldNum" sz="quarter" idx="7"/>
          </p:nvPr>
        </p:nvSpPr>
        <p:spPr/>
        <p:txBody>
          <a:bodyPr/>
          <a:lstStyle/>
          <a:p>
            <a:fld id="{B6F15528-21DE-4FAA-801E-634DDDAF4B2B}" type="slidenum">
              <a:rPr lang="en-US" smtClean="0"/>
              <a:t>29</a:t>
            </a:fld>
            <a:endParaRPr lang="en-US" dirty="0"/>
          </a:p>
        </p:txBody>
      </p:sp>
      <p:pic>
        <p:nvPicPr>
          <p:cNvPr id="1026" name="Picture 2">
            <a:extLst>
              <a:ext uri="{FF2B5EF4-FFF2-40B4-BE49-F238E27FC236}">
                <a16:creationId xmlns:a16="http://schemas.microsoft.com/office/drawing/2014/main" id="{70592752-2DC1-BDA6-E7CA-100DB639BC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00ED0F-9D0F-1326-3AC1-450A70449DDA}"/>
              </a:ext>
            </a:extLst>
          </p:cNvPr>
          <p:cNvSpPr txBox="1"/>
          <p:nvPr/>
        </p:nvSpPr>
        <p:spPr>
          <a:xfrm>
            <a:off x="152400" y="152400"/>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0F4CC17-D872-E8FA-85CA-35A006F46CE5}"/>
              </a:ext>
            </a:extLst>
          </p:cNvPr>
          <p:cNvSpPr txBox="1"/>
          <p:nvPr/>
        </p:nvSpPr>
        <p:spPr>
          <a:xfrm>
            <a:off x="4684382" y="629453"/>
            <a:ext cx="2991525" cy="400110"/>
          </a:xfrm>
          <a:prstGeom prst="rect">
            <a:avLst/>
          </a:prstGeom>
          <a:noFill/>
        </p:spPr>
        <p:txBody>
          <a:bodyPr wrap="none" rtlCol="0">
            <a:spAutoFit/>
          </a:bodyPr>
          <a:lstStyle/>
          <a:p>
            <a:r>
              <a:rPr lang="en-US" sz="2000" dirty="0"/>
              <a:t>Let’s think about email…</a:t>
            </a:r>
          </a:p>
        </p:txBody>
      </p:sp>
      <p:pic>
        <p:nvPicPr>
          <p:cNvPr id="11" name="Picture 10">
            <a:extLst>
              <a:ext uri="{FF2B5EF4-FFF2-40B4-BE49-F238E27FC236}">
                <a16:creationId xmlns:a16="http://schemas.microsoft.com/office/drawing/2014/main" id="{3CBD6FE8-D525-F364-C579-60FFF89B3839}"/>
              </a:ext>
            </a:extLst>
          </p:cNvPr>
          <p:cNvPicPr>
            <a:picLocks noChangeAspect="1"/>
          </p:cNvPicPr>
          <p:nvPr/>
        </p:nvPicPr>
        <p:blipFill>
          <a:blip r:embed="rId3"/>
          <a:stretch>
            <a:fillRect/>
          </a:stretch>
        </p:blipFill>
        <p:spPr>
          <a:xfrm>
            <a:off x="44728" y="2720666"/>
            <a:ext cx="4648200" cy="1416667"/>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8963E8D3-7F7A-C76D-3409-29A25F2FCEC1}"/>
                  </a:ext>
                </a:extLst>
              </p14:cNvPr>
              <p14:cNvContentPartPr/>
              <p14:nvPr/>
            </p14:nvContentPartPr>
            <p14:xfrm>
              <a:off x="4050141" y="1262305"/>
              <a:ext cx="1308960" cy="2335320"/>
            </p14:xfrm>
          </p:contentPart>
        </mc:Choice>
        <mc:Fallback xmlns="">
          <p:pic>
            <p:nvPicPr>
              <p:cNvPr id="12" name="Ink 11">
                <a:extLst>
                  <a:ext uri="{FF2B5EF4-FFF2-40B4-BE49-F238E27FC236}">
                    <a16:creationId xmlns:a16="http://schemas.microsoft.com/office/drawing/2014/main" id="{8963E8D3-7F7A-C76D-3409-29A25F2FCEC1}"/>
                  </a:ext>
                </a:extLst>
              </p:cNvPr>
              <p:cNvPicPr/>
              <p:nvPr/>
            </p:nvPicPr>
            <p:blipFill>
              <a:blip r:embed="rId5"/>
              <a:stretch>
                <a:fillRect/>
              </a:stretch>
            </p:blipFill>
            <p:spPr>
              <a:xfrm>
                <a:off x="4032141" y="1244305"/>
                <a:ext cx="1344600" cy="2370960"/>
              </a:xfrm>
              <a:prstGeom prst="rect">
                <a:avLst/>
              </a:prstGeom>
            </p:spPr>
          </p:pic>
        </mc:Fallback>
      </mc:AlternateContent>
      <p:sp>
        <p:nvSpPr>
          <p:cNvPr id="17" name="TextBox 16">
            <a:extLst>
              <a:ext uri="{FF2B5EF4-FFF2-40B4-BE49-F238E27FC236}">
                <a16:creationId xmlns:a16="http://schemas.microsoft.com/office/drawing/2014/main" id="{E9CA7676-CBA3-793C-77F0-22E9B3D0CA86}"/>
              </a:ext>
            </a:extLst>
          </p:cNvPr>
          <p:cNvSpPr txBox="1"/>
          <p:nvPr/>
        </p:nvSpPr>
        <p:spPr>
          <a:xfrm>
            <a:off x="6019800" y="1262305"/>
            <a:ext cx="4442242" cy="923330"/>
          </a:xfrm>
          <a:prstGeom prst="rect">
            <a:avLst/>
          </a:prstGeom>
          <a:noFill/>
        </p:spPr>
        <p:txBody>
          <a:bodyPr wrap="none" rtlCol="0">
            <a:spAutoFit/>
          </a:bodyPr>
          <a:lstStyle/>
          <a:p>
            <a:r>
              <a:rPr lang="en-US" dirty="0"/>
              <a:t>It makes sense for an email to be a String</a:t>
            </a:r>
          </a:p>
          <a:p>
            <a:endParaRPr lang="en-US" dirty="0"/>
          </a:p>
          <a:p>
            <a:r>
              <a:rPr lang="en-US" dirty="0"/>
              <a:t>There are a lot of </a:t>
            </a:r>
            <a:r>
              <a:rPr lang="en-US" i="1" dirty="0"/>
              <a:t>funky </a:t>
            </a:r>
            <a:r>
              <a:rPr lang="en-US" dirty="0"/>
              <a:t>strings though…</a:t>
            </a:r>
          </a:p>
        </p:txBody>
      </p:sp>
      <p:sp>
        <p:nvSpPr>
          <p:cNvPr id="2" name="TextBox 1">
            <a:extLst>
              <a:ext uri="{FF2B5EF4-FFF2-40B4-BE49-F238E27FC236}">
                <a16:creationId xmlns:a16="http://schemas.microsoft.com/office/drawing/2014/main" id="{8055E521-BF9D-5841-D59E-F4B0B1173CD3}"/>
              </a:ext>
            </a:extLst>
          </p:cNvPr>
          <p:cNvSpPr txBox="1"/>
          <p:nvPr/>
        </p:nvSpPr>
        <p:spPr>
          <a:xfrm>
            <a:off x="609600" y="3428999"/>
            <a:ext cx="1197764" cy="369332"/>
          </a:xfrm>
          <a:prstGeom prst="rect">
            <a:avLst/>
          </a:prstGeom>
          <a:noFill/>
        </p:spPr>
        <p:txBody>
          <a:bodyPr wrap="none" rtlCol="0">
            <a:spAutoFit/>
          </a:bodyPr>
          <a:lstStyle/>
          <a:p>
            <a:r>
              <a:rPr lang="en-US" dirty="0" err="1">
                <a:latin typeface="Consolas" panose="020B0609020204030204" pitchFamily="49" charset="0"/>
              </a:rPr>
              <a:t>eviluser</a:t>
            </a:r>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617D65BF-6529-3522-ABD3-BA2BCB600B8E}"/>
              </a:ext>
            </a:extLst>
          </p:cNvPr>
          <p:cNvSpPr txBox="1"/>
          <p:nvPr/>
        </p:nvSpPr>
        <p:spPr>
          <a:xfrm>
            <a:off x="330036" y="2401479"/>
            <a:ext cx="2954655" cy="369332"/>
          </a:xfrm>
          <a:prstGeom prst="rect">
            <a:avLst/>
          </a:prstGeom>
          <a:noFill/>
        </p:spPr>
        <p:txBody>
          <a:bodyPr wrap="none" rtlCol="0">
            <a:spAutoFit/>
          </a:bodyPr>
          <a:lstStyle/>
          <a:p>
            <a:r>
              <a:rPr lang="en-US" dirty="0"/>
              <a:t>This is untrusted user input</a:t>
            </a:r>
          </a:p>
        </p:txBody>
      </p:sp>
    </p:spTree>
    <p:extLst>
      <p:ext uri="{BB962C8B-B14F-4D97-AF65-F5344CB8AC3E}">
        <p14:creationId xmlns:p14="http://schemas.microsoft.com/office/powerpoint/2010/main" val="27301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4CC32AE-3500-999D-8960-B4C1B68D504F}"/>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98F181E9-4F9E-427A-3A13-2113F89B9227}"/>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4AF45E9D-1844-553D-2432-C31D16570F1D}"/>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41F23FF1-9104-5726-A8AB-EA25AF881607}"/>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ADBFB562-7B82-7E8A-69B8-49C19AB20168}"/>
              </a:ext>
            </a:extLst>
          </p:cNvPr>
          <p:cNvSpPr>
            <a:spLocks noGrp="1"/>
          </p:cNvSpPr>
          <p:nvPr>
            <p:ph type="sldNum" sz="quarter" idx="7"/>
          </p:nvPr>
        </p:nvSpPr>
        <p:spPr/>
        <p:txBody>
          <a:bodyPr/>
          <a:lstStyle/>
          <a:p>
            <a:fld id="{B6F15528-21DE-4FAA-801E-634DDDAF4B2B}" type="slidenum">
              <a:rPr lang="en-US" smtClean="0"/>
              <a:t>3</a:t>
            </a:fld>
            <a:endParaRPr lang="en-US" dirty="0"/>
          </a:p>
        </p:txBody>
      </p:sp>
      <p:pic>
        <p:nvPicPr>
          <p:cNvPr id="1026" name="Picture 2">
            <a:extLst>
              <a:ext uri="{FF2B5EF4-FFF2-40B4-BE49-F238E27FC236}">
                <a16:creationId xmlns:a16="http://schemas.microsoft.com/office/drawing/2014/main" id="{83272C02-A07E-5992-546A-51C7F28011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8A13519-3014-2548-4CFA-9FD70B55632D}"/>
              </a:ext>
            </a:extLst>
          </p:cNvPr>
          <p:cNvSpPr txBox="1"/>
          <p:nvPr/>
        </p:nvSpPr>
        <p:spPr>
          <a:xfrm>
            <a:off x="76200" y="76200"/>
            <a:ext cx="4243469" cy="523220"/>
          </a:xfrm>
          <a:prstGeom prst="rect">
            <a:avLst/>
          </a:prstGeom>
          <a:noFill/>
        </p:spPr>
        <p:txBody>
          <a:bodyPr wrap="none" rtlCol="0">
            <a:spAutoFit/>
          </a:bodyPr>
          <a:lstStyle/>
          <a:p>
            <a:r>
              <a:rPr lang="en-US" sz="2800" dirty="0"/>
              <a:t>Bank Robbery in Sweden</a:t>
            </a:r>
          </a:p>
        </p:txBody>
      </p:sp>
      <p:pic>
        <p:nvPicPr>
          <p:cNvPr id="7" name="Picture 6">
            <a:extLst>
              <a:ext uri="{FF2B5EF4-FFF2-40B4-BE49-F238E27FC236}">
                <a16:creationId xmlns:a16="http://schemas.microsoft.com/office/drawing/2014/main" id="{25D2924C-CB55-744E-5E42-4BFFD12162EB}"/>
              </a:ext>
            </a:extLst>
          </p:cNvPr>
          <p:cNvPicPr>
            <a:picLocks noChangeAspect="1"/>
          </p:cNvPicPr>
          <p:nvPr/>
        </p:nvPicPr>
        <p:blipFill>
          <a:blip r:embed="rId3"/>
          <a:stretch>
            <a:fillRect/>
          </a:stretch>
        </p:blipFill>
        <p:spPr>
          <a:xfrm>
            <a:off x="2133600" y="914400"/>
            <a:ext cx="7467600" cy="3304918"/>
          </a:xfrm>
          <a:prstGeom prst="rect">
            <a:avLst/>
          </a:prstGeom>
        </p:spPr>
      </p:pic>
      <p:sp>
        <p:nvSpPr>
          <p:cNvPr id="8" name="TextBox 7">
            <a:extLst>
              <a:ext uri="{FF2B5EF4-FFF2-40B4-BE49-F238E27FC236}">
                <a16:creationId xmlns:a16="http://schemas.microsoft.com/office/drawing/2014/main" id="{69F4A8A6-826D-AEFA-DF7D-45DA3AD88B5E}"/>
              </a:ext>
            </a:extLst>
          </p:cNvPr>
          <p:cNvSpPr txBox="1"/>
          <p:nvPr/>
        </p:nvSpPr>
        <p:spPr>
          <a:xfrm>
            <a:off x="533400" y="4724400"/>
            <a:ext cx="3581400" cy="1015663"/>
          </a:xfrm>
          <a:prstGeom prst="rect">
            <a:avLst/>
          </a:prstGeom>
          <a:noFill/>
        </p:spPr>
        <p:txBody>
          <a:bodyPr wrap="square" rtlCol="0">
            <a:spAutoFit/>
          </a:bodyPr>
          <a:lstStyle/>
          <a:p>
            <a:r>
              <a:rPr lang="en-US" sz="2000" dirty="0"/>
              <a:t>1854- Three Swedish men rob the </a:t>
            </a:r>
            <a:r>
              <a:rPr lang="en-US" sz="2000" b="0" i="1" dirty="0">
                <a:solidFill>
                  <a:srgbClr val="000000"/>
                </a:solidFill>
                <a:effectLst/>
                <a:latin typeface="Crimson Pro"/>
              </a:rPr>
              <a:t>Öst-</a:t>
            </a:r>
            <a:r>
              <a:rPr lang="en-US" sz="2000" b="0" i="1" dirty="0" err="1">
                <a:solidFill>
                  <a:srgbClr val="000000"/>
                </a:solidFill>
                <a:effectLst/>
                <a:latin typeface="Crimson Pro"/>
              </a:rPr>
              <a:t>Götha</a:t>
            </a:r>
            <a:r>
              <a:rPr lang="en-US" sz="2000" b="0" i="1" dirty="0">
                <a:solidFill>
                  <a:srgbClr val="000000"/>
                </a:solidFill>
                <a:effectLst/>
                <a:latin typeface="Crimson Pro"/>
              </a:rPr>
              <a:t> Bank </a:t>
            </a:r>
            <a:r>
              <a:rPr lang="en-US" sz="2000" b="0" dirty="0">
                <a:solidFill>
                  <a:srgbClr val="000000"/>
                </a:solidFill>
                <a:effectLst/>
                <a:latin typeface="+mn-lt"/>
              </a:rPr>
              <a:t>and stole $5,000,000 -$10,000,000</a:t>
            </a:r>
            <a:endParaRPr lang="en-US" sz="2000" dirty="0">
              <a:latin typeface="+mn-lt"/>
            </a:endParaRPr>
          </a:p>
        </p:txBody>
      </p:sp>
      <p:sp>
        <p:nvSpPr>
          <p:cNvPr id="9" name="TextBox 8">
            <a:extLst>
              <a:ext uri="{FF2B5EF4-FFF2-40B4-BE49-F238E27FC236}">
                <a16:creationId xmlns:a16="http://schemas.microsoft.com/office/drawing/2014/main" id="{36BD0D97-B8D0-31CF-D89B-26C75B21E9A6}"/>
              </a:ext>
            </a:extLst>
          </p:cNvPr>
          <p:cNvSpPr txBox="1"/>
          <p:nvPr/>
        </p:nvSpPr>
        <p:spPr>
          <a:xfrm>
            <a:off x="8519160" y="4859351"/>
            <a:ext cx="3581400" cy="707886"/>
          </a:xfrm>
          <a:prstGeom prst="rect">
            <a:avLst/>
          </a:prstGeom>
          <a:noFill/>
        </p:spPr>
        <p:txBody>
          <a:bodyPr wrap="square" rtlCol="0">
            <a:spAutoFit/>
          </a:bodyPr>
          <a:lstStyle/>
          <a:p>
            <a:r>
              <a:rPr lang="en-US" sz="2000" dirty="0"/>
              <a:t>1855- new laws mandating a certain level of bank security </a:t>
            </a:r>
            <a:endParaRPr lang="en-US" sz="2000" dirty="0">
              <a:latin typeface="+mn-lt"/>
            </a:endParaRPr>
          </a:p>
        </p:txBody>
      </p:sp>
      <p:sp>
        <p:nvSpPr>
          <p:cNvPr id="10" name="TextBox 9">
            <a:extLst>
              <a:ext uri="{FF2B5EF4-FFF2-40B4-BE49-F238E27FC236}">
                <a16:creationId xmlns:a16="http://schemas.microsoft.com/office/drawing/2014/main" id="{876EB6E7-1C62-A357-69C6-73FFCA7374DB}"/>
              </a:ext>
            </a:extLst>
          </p:cNvPr>
          <p:cNvSpPr txBox="1"/>
          <p:nvPr/>
        </p:nvSpPr>
        <p:spPr>
          <a:xfrm>
            <a:off x="4572000" y="4632066"/>
            <a:ext cx="3376531" cy="1200329"/>
          </a:xfrm>
          <a:prstGeom prst="rect">
            <a:avLst/>
          </a:prstGeom>
          <a:noFill/>
        </p:spPr>
        <p:txBody>
          <a:bodyPr wrap="square" rtlCol="0">
            <a:spAutoFit/>
          </a:bodyPr>
          <a:lstStyle/>
          <a:p>
            <a:r>
              <a:rPr lang="en-US" dirty="0"/>
              <a:t>The bank had secure locks, high-quality hinges, but the key to open the lock was hidden above the door frame</a:t>
            </a:r>
          </a:p>
        </p:txBody>
      </p:sp>
    </p:spTree>
    <p:extLst>
      <p:ext uri="{BB962C8B-B14F-4D97-AF65-F5344CB8AC3E}">
        <p14:creationId xmlns:p14="http://schemas.microsoft.com/office/powerpoint/2010/main" val="763413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EB8861-5D1C-D0D2-D199-E740AAAB6026}"/>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6C2578BC-D913-03A7-FFD8-F0B9689F565B}"/>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2627B94E-2721-AFE7-EAB2-208EE8B24FA5}"/>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823F0182-8D0F-4F4A-20AB-FBB0966F9070}"/>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D21C3C8C-392F-2792-8845-B90381D14BC5}"/>
              </a:ext>
            </a:extLst>
          </p:cNvPr>
          <p:cNvSpPr>
            <a:spLocks noGrp="1"/>
          </p:cNvSpPr>
          <p:nvPr>
            <p:ph type="sldNum" sz="quarter" idx="7"/>
          </p:nvPr>
        </p:nvSpPr>
        <p:spPr/>
        <p:txBody>
          <a:bodyPr/>
          <a:lstStyle/>
          <a:p>
            <a:fld id="{B6F15528-21DE-4FAA-801E-634DDDAF4B2B}" type="slidenum">
              <a:rPr lang="en-US" smtClean="0"/>
              <a:t>30</a:t>
            </a:fld>
            <a:endParaRPr lang="en-US" dirty="0"/>
          </a:p>
        </p:txBody>
      </p:sp>
      <p:pic>
        <p:nvPicPr>
          <p:cNvPr id="1026" name="Picture 2">
            <a:extLst>
              <a:ext uri="{FF2B5EF4-FFF2-40B4-BE49-F238E27FC236}">
                <a16:creationId xmlns:a16="http://schemas.microsoft.com/office/drawing/2014/main" id="{7AA12570-DC21-4B1E-4040-CF9614AF1A8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F5E068-2DE8-F0A2-89DE-F15727F372DA}"/>
              </a:ext>
            </a:extLst>
          </p:cNvPr>
          <p:cNvSpPr txBox="1"/>
          <p:nvPr/>
        </p:nvSpPr>
        <p:spPr>
          <a:xfrm>
            <a:off x="152400" y="152400"/>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78C09B21-712E-98F2-0639-D99096AD02A5}"/>
              </a:ext>
            </a:extLst>
          </p:cNvPr>
          <p:cNvSpPr txBox="1"/>
          <p:nvPr/>
        </p:nvSpPr>
        <p:spPr>
          <a:xfrm>
            <a:off x="4684382" y="629453"/>
            <a:ext cx="2991525" cy="400110"/>
          </a:xfrm>
          <a:prstGeom prst="rect">
            <a:avLst/>
          </a:prstGeom>
          <a:noFill/>
        </p:spPr>
        <p:txBody>
          <a:bodyPr wrap="none" rtlCol="0">
            <a:spAutoFit/>
          </a:bodyPr>
          <a:lstStyle/>
          <a:p>
            <a:r>
              <a:rPr lang="en-US" sz="2000" dirty="0"/>
              <a:t>Let’s think about email…</a:t>
            </a:r>
          </a:p>
        </p:txBody>
      </p:sp>
      <p:pic>
        <p:nvPicPr>
          <p:cNvPr id="11" name="Picture 10">
            <a:extLst>
              <a:ext uri="{FF2B5EF4-FFF2-40B4-BE49-F238E27FC236}">
                <a16:creationId xmlns:a16="http://schemas.microsoft.com/office/drawing/2014/main" id="{7FB4BBC7-2B39-997C-4D7D-E6DB0B14D394}"/>
              </a:ext>
            </a:extLst>
          </p:cNvPr>
          <p:cNvPicPr>
            <a:picLocks noChangeAspect="1"/>
          </p:cNvPicPr>
          <p:nvPr/>
        </p:nvPicPr>
        <p:blipFill>
          <a:blip r:embed="rId3"/>
          <a:stretch>
            <a:fillRect/>
          </a:stretch>
        </p:blipFill>
        <p:spPr>
          <a:xfrm>
            <a:off x="44728" y="2720666"/>
            <a:ext cx="4648200" cy="1416667"/>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65750D9A-5C11-8FC4-AA82-D28D00103753}"/>
                  </a:ext>
                </a:extLst>
              </p14:cNvPr>
              <p14:cNvContentPartPr/>
              <p14:nvPr/>
            </p14:nvContentPartPr>
            <p14:xfrm>
              <a:off x="4050141" y="1262305"/>
              <a:ext cx="1308960" cy="2335320"/>
            </p14:xfrm>
          </p:contentPart>
        </mc:Choice>
        <mc:Fallback xmlns="">
          <p:pic>
            <p:nvPicPr>
              <p:cNvPr id="12" name="Ink 11">
                <a:extLst>
                  <a:ext uri="{FF2B5EF4-FFF2-40B4-BE49-F238E27FC236}">
                    <a16:creationId xmlns:a16="http://schemas.microsoft.com/office/drawing/2014/main" id="{65750D9A-5C11-8FC4-AA82-D28D00103753}"/>
                  </a:ext>
                </a:extLst>
              </p:cNvPr>
              <p:cNvPicPr/>
              <p:nvPr/>
            </p:nvPicPr>
            <p:blipFill>
              <a:blip r:embed="rId5"/>
              <a:stretch>
                <a:fillRect/>
              </a:stretch>
            </p:blipFill>
            <p:spPr>
              <a:xfrm>
                <a:off x="4032141" y="1244305"/>
                <a:ext cx="1344600" cy="2370960"/>
              </a:xfrm>
              <a:prstGeom prst="rect">
                <a:avLst/>
              </a:prstGeom>
            </p:spPr>
          </p:pic>
        </mc:Fallback>
      </mc:AlternateContent>
      <p:sp>
        <p:nvSpPr>
          <p:cNvPr id="17" name="TextBox 16">
            <a:extLst>
              <a:ext uri="{FF2B5EF4-FFF2-40B4-BE49-F238E27FC236}">
                <a16:creationId xmlns:a16="http://schemas.microsoft.com/office/drawing/2014/main" id="{962B9A7D-9684-FB1B-C5D8-5009D31D462B}"/>
              </a:ext>
            </a:extLst>
          </p:cNvPr>
          <p:cNvSpPr txBox="1"/>
          <p:nvPr/>
        </p:nvSpPr>
        <p:spPr>
          <a:xfrm>
            <a:off x="6019800" y="1262305"/>
            <a:ext cx="4442242" cy="923330"/>
          </a:xfrm>
          <a:prstGeom prst="rect">
            <a:avLst/>
          </a:prstGeom>
          <a:noFill/>
        </p:spPr>
        <p:txBody>
          <a:bodyPr wrap="none" rtlCol="0">
            <a:spAutoFit/>
          </a:bodyPr>
          <a:lstStyle/>
          <a:p>
            <a:r>
              <a:rPr lang="en-US" dirty="0"/>
              <a:t>It makes sense for an email to be a String</a:t>
            </a:r>
          </a:p>
          <a:p>
            <a:endParaRPr lang="en-US" dirty="0"/>
          </a:p>
          <a:p>
            <a:r>
              <a:rPr lang="en-US" dirty="0"/>
              <a:t>There are a lot of </a:t>
            </a:r>
            <a:r>
              <a:rPr lang="en-US" i="1" dirty="0"/>
              <a:t>funky </a:t>
            </a:r>
            <a:r>
              <a:rPr lang="en-US" dirty="0"/>
              <a:t>strings though…</a:t>
            </a:r>
          </a:p>
        </p:txBody>
      </p:sp>
      <p:sp>
        <p:nvSpPr>
          <p:cNvPr id="2" name="TextBox 1">
            <a:extLst>
              <a:ext uri="{FF2B5EF4-FFF2-40B4-BE49-F238E27FC236}">
                <a16:creationId xmlns:a16="http://schemas.microsoft.com/office/drawing/2014/main" id="{330D9C66-2A0B-B87D-D8B4-FD792A5FC95A}"/>
              </a:ext>
            </a:extLst>
          </p:cNvPr>
          <p:cNvSpPr txBox="1"/>
          <p:nvPr/>
        </p:nvSpPr>
        <p:spPr>
          <a:xfrm>
            <a:off x="537237" y="3532560"/>
            <a:ext cx="3663182" cy="307777"/>
          </a:xfrm>
          <a:prstGeom prst="rect">
            <a:avLst/>
          </a:prstGeom>
          <a:noFill/>
        </p:spPr>
        <p:txBody>
          <a:bodyPr wrap="none" rtlCol="0">
            <a:spAutoFit/>
          </a:bodyPr>
          <a:lstStyle/>
          <a:p>
            <a:r>
              <a:rPr lang="en-US" sz="1400" dirty="0">
                <a:latin typeface="Consolas" panose="020B0609020204030204" pitchFamily="49" charset="0"/>
              </a:rPr>
              <a:t>eviluser@gmail.com;DROP TABLE USERS</a:t>
            </a:r>
          </a:p>
        </p:txBody>
      </p:sp>
      <p:sp>
        <p:nvSpPr>
          <p:cNvPr id="6" name="TextBox 5">
            <a:extLst>
              <a:ext uri="{FF2B5EF4-FFF2-40B4-BE49-F238E27FC236}">
                <a16:creationId xmlns:a16="http://schemas.microsoft.com/office/drawing/2014/main" id="{AD660B08-9A94-CB54-2708-CD145A4AB011}"/>
              </a:ext>
            </a:extLst>
          </p:cNvPr>
          <p:cNvSpPr txBox="1"/>
          <p:nvPr/>
        </p:nvSpPr>
        <p:spPr>
          <a:xfrm>
            <a:off x="330036" y="2401479"/>
            <a:ext cx="2954655" cy="369332"/>
          </a:xfrm>
          <a:prstGeom prst="rect">
            <a:avLst/>
          </a:prstGeom>
          <a:noFill/>
        </p:spPr>
        <p:txBody>
          <a:bodyPr wrap="none" rtlCol="0">
            <a:spAutoFit/>
          </a:bodyPr>
          <a:lstStyle/>
          <a:p>
            <a:r>
              <a:rPr lang="en-US" dirty="0"/>
              <a:t>This is untrusted user input</a:t>
            </a:r>
          </a:p>
        </p:txBody>
      </p:sp>
      <p:sp>
        <p:nvSpPr>
          <p:cNvPr id="7" name="TextBox 6">
            <a:extLst>
              <a:ext uri="{FF2B5EF4-FFF2-40B4-BE49-F238E27FC236}">
                <a16:creationId xmlns:a16="http://schemas.microsoft.com/office/drawing/2014/main" id="{A5AEC35C-F6C2-BE9C-A392-CF6B577BDFA8}"/>
              </a:ext>
            </a:extLst>
          </p:cNvPr>
          <p:cNvSpPr txBox="1"/>
          <p:nvPr/>
        </p:nvSpPr>
        <p:spPr>
          <a:xfrm>
            <a:off x="5486293" y="2520611"/>
            <a:ext cx="6208751" cy="400110"/>
          </a:xfrm>
          <a:prstGeom prst="rect">
            <a:avLst/>
          </a:prstGeom>
          <a:noFill/>
        </p:spPr>
        <p:txBody>
          <a:bodyPr wrap="none" rtlCol="0">
            <a:spAutoFit/>
          </a:bodyPr>
          <a:lstStyle/>
          <a:p>
            <a:r>
              <a:rPr lang="en-US" sz="2000" dirty="0"/>
              <a:t>A user could provide a rather unexpected user input</a:t>
            </a:r>
          </a:p>
        </p:txBody>
      </p:sp>
    </p:spTree>
    <p:extLst>
      <p:ext uri="{BB962C8B-B14F-4D97-AF65-F5344CB8AC3E}">
        <p14:creationId xmlns:p14="http://schemas.microsoft.com/office/powerpoint/2010/main" val="2596720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2572193-384C-D556-E2AE-364AC4104F49}"/>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BDA9399E-1E6F-2F8D-6C50-0FA65AF72C84}"/>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7F2472AA-0438-16AA-FC03-869FDFE8905B}"/>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9ECFE5BE-CA96-2FBD-D85B-6868C599A0D7}"/>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8D659604-7F7E-BE45-A3A0-E6C0B84D200C}"/>
              </a:ext>
            </a:extLst>
          </p:cNvPr>
          <p:cNvSpPr>
            <a:spLocks noGrp="1"/>
          </p:cNvSpPr>
          <p:nvPr>
            <p:ph type="sldNum" sz="quarter" idx="7"/>
          </p:nvPr>
        </p:nvSpPr>
        <p:spPr/>
        <p:txBody>
          <a:bodyPr/>
          <a:lstStyle/>
          <a:p>
            <a:fld id="{B6F15528-21DE-4FAA-801E-634DDDAF4B2B}" type="slidenum">
              <a:rPr lang="en-US" smtClean="0"/>
              <a:t>31</a:t>
            </a:fld>
            <a:endParaRPr lang="en-US" dirty="0"/>
          </a:p>
        </p:txBody>
      </p:sp>
      <p:pic>
        <p:nvPicPr>
          <p:cNvPr id="1026" name="Picture 2">
            <a:extLst>
              <a:ext uri="{FF2B5EF4-FFF2-40B4-BE49-F238E27FC236}">
                <a16:creationId xmlns:a16="http://schemas.microsoft.com/office/drawing/2014/main" id="{B724671F-5598-5EAB-BEA9-4BF5C6642D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91AFDD-13E7-F14D-5AE4-33EF85CAC7DA}"/>
              </a:ext>
            </a:extLst>
          </p:cNvPr>
          <p:cNvSpPr txBox="1"/>
          <p:nvPr/>
        </p:nvSpPr>
        <p:spPr>
          <a:xfrm>
            <a:off x="152400" y="152400"/>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BC7313BA-408A-1E89-FA20-51475B70E672}"/>
              </a:ext>
            </a:extLst>
          </p:cNvPr>
          <p:cNvSpPr txBox="1"/>
          <p:nvPr/>
        </p:nvSpPr>
        <p:spPr>
          <a:xfrm>
            <a:off x="4684382" y="629453"/>
            <a:ext cx="2991525" cy="400110"/>
          </a:xfrm>
          <a:prstGeom prst="rect">
            <a:avLst/>
          </a:prstGeom>
          <a:noFill/>
        </p:spPr>
        <p:txBody>
          <a:bodyPr wrap="none" rtlCol="0">
            <a:spAutoFit/>
          </a:bodyPr>
          <a:lstStyle/>
          <a:p>
            <a:r>
              <a:rPr lang="en-US" sz="2000" dirty="0"/>
              <a:t>Let’s think about email…</a:t>
            </a:r>
          </a:p>
        </p:txBody>
      </p:sp>
      <p:pic>
        <p:nvPicPr>
          <p:cNvPr id="11" name="Picture 10">
            <a:extLst>
              <a:ext uri="{FF2B5EF4-FFF2-40B4-BE49-F238E27FC236}">
                <a16:creationId xmlns:a16="http://schemas.microsoft.com/office/drawing/2014/main" id="{DF0D4C39-E387-7583-590F-4D425D02F5B7}"/>
              </a:ext>
            </a:extLst>
          </p:cNvPr>
          <p:cNvPicPr>
            <a:picLocks noChangeAspect="1"/>
          </p:cNvPicPr>
          <p:nvPr/>
        </p:nvPicPr>
        <p:blipFill>
          <a:blip r:embed="rId3"/>
          <a:stretch>
            <a:fillRect/>
          </a:stretch>
        </p:blipFill>
        <p:spPr>
          <a:xfrm>
            <a:off x="44728" y="2720666"/>
            <a:ext cx="4648200" cy="1416667"/>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56F817D1-293E-3CB9-437F-419BD49BE982}"/>
                  </a:ext>
                </a:extLst>
              </p14:cNvPr>
              <p14:cNvContentPartPr/>
              <p14:nvPr/>
            </p14:nvContentPartPr>
            <p14:xfrm>
              <a:off x="4050141" y="1262305"/>
              <a:ext cx="1308960" cy="2335320"/>
            </p14:xfrm>
          </p:contentPart>
        </mc:Choice>
        <mc:Fallback xmlns="">
          <p:pic>
            <p:nvPicPr>
              <p:cNvPr id="12" name="Ink 11">
                <a:extLst>
                  <a:ext uri="{FF2B5EF4-FFF2-40B4-BE49-F238E27FC236}">
                    <a16:creationId xmlns:a16="http://schemas.microsoft.com/office/drawing/2014/main" id="{56F817D1-293E-3CB9-437F-419BD49BE982}"/>
                  </a:ext>
                </a:extLst>
              </p:cNvPr>
              <p:cNvPicPr/>
              <p:nvPr/>
            </p:nvPicPr>
            <p:blipFill>
              <a:blip r:embed="rId5"/>
              <a:stretch>
                <a:fillRect/>
              </a:stretch>
            </p:blipFill>
            <p:spPr>
              <a:xfrm>
                <a:off x="4032141" y="1244305"/>
                <a:ext cx="1344600" cy="2370960"/>
              </a:xfrm>
              <a:prstGeom prst="rect">
                <a:avLst/>
              </a:prstGeom>
            </p:spPr>
          </p:pic>
        </mc:Fallback>
      </mc:AlternateContent>
      <p:sp>
        <p:nvSpPr>
          <p:cNvPr id="17" name="TextBox 16">
            <a:extLst>
              <a:ext uri="{FF2B5EF4-FFF2-40B4-BE49-F238E27FC236}">
                <a16:creationId xmlns:a16="http://schemas.microsoft.com/office/drawing/2014/main" id="{11D9E425-5CC1-BCF9-889A-BA2648773EA8}"/>
              </a:ext>
            </a:extLst>
          </p:cNvPr>
          <p:cNvSpPr txBox="1"/>
          <p:nvPr/>
        </p:nvSpPr>
        <p:spPr>
          <a:xfrm>
            <a:off x="6019800" y="1262305"/>
            <a:ext cx="4442242" cy="923330"/>
          </a:xfrm>
          <a:prstGeom prst="rect">
            <a:avLst/>
          </a:prstGeom>
          <a:noFill/>
        </p:spPr>
        <p:txBody>
          <a:bodyPr wrap="none" rtlCol="0">
            <a:spAutoFit/>
          </a:bodyPr>
          <a:lstStyle/>
          <a:p>
            <a:r>
              <a:rPr lang="en-US" dirty="0"/>
              <a:t>It makes sense for an email to be a String</a:t>
            </a:r>
          </a:p>
          <a:p>
            <a:endParaRPr lang="en-US" dirty="0"/>
          </a:p>
          <a:p>
            <a:r>
              <a:rPr lang="en-US" dirty="0"/>
              <a:t>There are a lot of </a:t>
            </a:r>
            <a:r>
              <a:rPr lang="en-US" i="1" dirty="0"/>
              <a:t>funky </a:t>
            </a:r>
            <a:r>
              <a:rPr lang="en-US" dirty="0"/>
              <a:t>strings though…</a:t>
            </a:r>
          </a:p>
        </p:txBody>
      </p:sp>
      <p:sp>
        <p:nvSpPr>
          <p:cNvPr id="2" name="TextBox 1">
            <a:extLst>
              <a:ext uri="{FF2B5EF4-FFF2-40B4-BE49-F238E27FC236}">
                <a16:creationId xmlns:a16="http://schemas.microsoft.com/office/drawing/2014/main" id="{D7C5BD8C-94F4-AE7C-0BFF-CC68A311F624}"/>
              </a:ext>
            </a:extLst>
          </p:cNvPr>
          <p:cNvSpPr txBox="1"/>
          <p:nvPr/>
        </p:nvSpPr>
        <p:spPr>
          <a:xfrm>
            <a:off x="537237" y="3532560"/>
            <a:ext cx="3464410" cy="307777"/>
          </a:xfrm>
          <a:prstGeom prst="rect">
            <a:avLst/>
          </a:prstGeom>
          <a:noFill/>
        </p:spPr>
        <p:txBody>
          <a:bodyPr wrap="none" rtlCol="0">
            <a:spAutoFit/>
          </a:bodyPr>
          <a:lstStyle/>
          <a:p>
            <a:r>
              <a:rPr lang="en-US" sz="1400" dirty="0">
                <a:latin typeface="Consolas" panose="020B0609020204030204" pitchFamily="49" charset="0"/>
              </a:rPr>
              <a:t>&lt;script&gt; alert(“EVIL”); &lt;/script&gt;</a:t>
            </a:r>
          </a:p>
        </p:txBody>
      </p:sp>
      <p:sp>
        <p:nvSpPr>
          <p:cNvPr id="6" name="TextBox 5">
            <a:extLst>
              <a:ext uri="{FF2B5EF4-FFF2-40B4-BE49-F238E27FC236}">
                <a16:creationId xmlns:a16="http://schemas.microsoft.com/office/drawing/2014/main" id="{6E571E38-9804-AF23-250F-FB291B041AF2}"/>
              </a:ext>
            </a:extLst>
          </p:cNvPr>
          <p:cNvSpPr txBox="1"/>
          <p:nvPr/>
        </p:nvSpPr>
        <p:spPr>
          <a:xfrm>
            <a:off x="330036" y="2401479"/>
            <a:ext cx="2954655" cy="369332"/>
          </a:xfrm>
          <a:prstGeom prst="rect">
            <a:avLst/>
          </a:prstGeom>
          <a:noFill/>
        </p:spPr>
        <p:txBody>
          <a:bodyPr wrap="none" rtlCol="0">
            <a:spAutoFit/>
          </a:bodyPr>
          <a:lstStyle/>
          <a:p>
            <a:r>
              <a:rPr lang="en-US" dirty="0"/>
              <a:t>This is untrusted user input</a:t>
            </a:r>
          </a:p>
        </p:txBody>
      </p:sp>
      <p:sp>
        <p:nvSpPr>
          <p:cNvPr id="7" name="TextBox 6">
            <a:extLst>
              <a:ext uri="{FF2B5EF4-FFF2-40B4-BE49-F238E27FC236}">
                <a16:creationId xmlns:a16="http://schemas.microsoft.com/office/drawing/2014/main" id="{56016605-FC14-674E-BB5D-5055354B3786}"/>
              </a:ext>
            </a:extLst>
          </p:cNvPr>
          <p:cNvSpPr txBox="1"/>
          <p:nvPr/>
        </p:nvSpPr>
        <p:spPr>
          <a:xfrm>
            <a:off x="5486293" y="2520611"/>
            <a:ext cx="6208751" cy="400110"/>
          </a:xfrm>
          <a:prstGeom prst="rect">
            <a:avLst/>
          </a:prstGeom>
          <a:noFill/>
        </p:spPr>
        <p:txBody>
          <a:bodyPr wrap="none" rtlCol="0">
            <a:spAutoFit/>
          </a:bodyPr>
          <a:lstStyle/>
          <a:p>
            <a:r>
              <a:rPr lang="en-US" sz="2000" dirty="0"/>
              <a:t>A user could provide a rather unexpected user input</a:t>
            </a:r>
          </a:p>
        </p:txBody>
      </p:sp>
      <p:sp>
        <p:nvSpPr>
          <p:cNvPr id="10" name="TextBox 9">
            <a:extLst>
              <a:ext uri="{FF2B5EF4-FFF2-40B4-BE49-F238E27FC236}">
                <a16:creationId xmlns:a16="http://schemas.microsoft.com/office/drawing/2014/main" id="{DCD39F61-EDF0-B360-8BBE-E7C3021BF4D3}"/>
              </a:ext>
            </a:extLst>
          </p:cNvPr>
          <p:cNvSpPr txBox="1"/>
          <p:nvPr/>
        </p:nvSpPr>
        <p:spPr>
          <a:xfrm>
            <a:off x="330036" y="4456520"/>
            <a:ext cx="4186059" cy="1477328"/>
          </a:xfrm>
          <a:prstGeom prst="rect">
            <a:avLst/>
          </a:prstGeom>
          <a:noFill/>
        </p:spPr>
        <p:txBody>
          <a:bodyPr wrap="square" rtlCol="0">
            <a:spAutoFit/>
          </a:bodyPr>
          <a:lstStyle/>
          <a:p>
            <a:r>
              <a:rPr lang="en-US" b="1" dirty="0"/>
              <a:t>Cross-Site-Scripting (XSS) Attack:</a:t>
            </a:r>
          </a:p>
          <a:p>
            <a:endParaRPr lang="en-US" dirty="0"/>
          </a:p>
          <a:p>
            <a:r>
              <a:rPr lang="en-US" dirty="0"/>
              <a:t>Code injection attack where victim executes JavaScript that was injected by attacker</a:t>
            </a:r>
          </a:p>
        </p:txBody>
      </p:sp>
      <p:pic>
        <p:nvPicPr>
          <p:cNvPr id="13" name="Picture 2" descr="OWASP Top 10 security vulnerabilities 2021 Evalian®">
            <a:extLst>
              <a:ext uri="{FF2B5EF4-FFF2-40B4-BE49-F238E27FC236}">
                <a16:creationId xmlns:a16="http://schemas.microsoft.com/office/drawing/2014/main" id="{8FB7403C-3BA5-8B10-9DFE-73C0EB188C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3059" y="3222167"/>
            <a:ext cx="3079495" cy="302763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AEBDD3B1-3400-F0C2-A6B4-709D24C14EF5}"/>
                  </a:ext>
                </a:extLst>
              </p14:cNvPr>
              <p14:cNvContentPartPr/>
              <p14:nvPr/>
            </p14:nvContentPartPr>
            <p14:xfrm>
              <a:off x="6334341" y="4160665"/>
              <a:ext cx="1632600" cy="115200"/>
            </p14:xfrm>
          </p:contentPart>
        </mc:Choice>
        <mc:Fallback xmlns="">
          <p:pic>
            <p:nvPicPr>
              <p:cNvPr id="14" name="Ink 13">
                <a:extLst>
                  <a:ext uri="{FF2B5EF4-FFF2-40B4-BE49-F238E27FC236}">
                    <a16:creationId xmlns:a16="http://schemas.microsoft.com/office/drawing/2014/main" id="{AEBDD3B1-3400-F0C2-A6B4-709D24C14EF5}"/>
                  </a:ext>
                </a:extLst>
              </p:cNvPr>
              <p:cNvPicPr/>
              <p:nvPr/>
            </p:nvPicPr>
            <p:blipFill>
              <a:blip r:embed="rId8"/>
              <a:stretch>
                <a:fillRect/>
              </a:stretch>
            </p:blipFill>
            <p:spPr>
              <a:xfrm>
                <a:off x="6298701" y="4088665"/>
                <a:ext cx="1704240" cy="258840"/>
              </a:xfrm>
              <a:prstGeom prst="rect">
                <a:avLst/>
              </a:prstGeom>
            </p:spPr>
          </p:pic>
        </mc:Fallback>
      </mc:AlternateContent>
      <p:sp>
        <p:nvSpPr>
          <p:cNvPr id="15" name="TextBox 14">
            <a:extLst>
              <a:ext uri="{FF2B5EF4-FFF2-40B4-BE49-F238E27FC236}">
                <a16:creationId xmlns:a16="http://schemas.microsoft.com/office/drawing/2014/main" id="{5CDAA07E-3500-DE4A-AA4D-27B1AF43104E}"/>
              </a:ext>
            </a:extLst>
          </p:cNvPr>
          <p:cNvSpPr txBox="1"/>
          <p:nvPr/>
        </p:nvSpPr>
        <p:spPr>
          <a:xfrm>
            <a:off x="9382369" y="3998517"/>
            <a:ext cx="2800072" cy="1196667"/>
          </a:xfrm>
          <a:prstGeom prst="rect">
            <a:avLst/>
          </a:prstGeom>
          <a:noFill/>
        </p:spPr>
        <p:txBody>
          <a:bodyPr wrap="square" rtlCol="0">
            <a:spAutoFit/>
          </a:bodyPr>
          <a:lstStyle/>
          <a:p>
            <a:r>
              <a:rPr lang="en-US" dirty="0"/>
              <a:t>XSS and code injections are still a very common and severe in today’s world</a:t>
            </a:r>
          </a:p>
        </p:txBody>
      </p:sp>
    </p:spTree>
    <p:extLst>
      <p:ext uri="{BB962C8B-B14F-4D97-AF65-F5344CB8AC3E}">
        <p14:creationId xmlns:p14="http://schemas.microsoft.com/office/powerpoint/2010/main" val="4148028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EB7261C-C064-E28E-BB81-102C7BFE1BBC}"/>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C5C8DE68-3D25-C1E0-4C74-90CB21B478AC}"/>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6886C8E4-74B3-AE91-A119-3B480D83B201}"/>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BF7FC05D-2ADD-F76C-321D-19BA19D731E5}"/>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2B998B18-BD3E-0923-5A87-85026AB00D51}"/>
              </a:ext>
            </a:extLst>
          </p:cNvPr>
          <p:cNvSpPr>
            <a:spLocks noGrp="1"/>
          </p:cNvSpPr>
          <p:nvPr>
            <p:ph type="sldNum" sz="quarter" idx="7"/>
          </p:nvPr>
        </p:nvSpPr>
        <p:spPr/>
        <p:txBody>
          <a:bodyPr/>
          <a:lstStyle/>
          <a:p>
            <a:fld id="{B6F15528-21DE-4FAA-801E-634DDDAF4B2B}" type="slidenum">
              <a:rPr lang="en-US" smtClean="0"/>
              <a:t>32</a:t>
            </a:fld>
            <a:endParaRPr lang="en-US" dirty="0"/>
          </a:p>
        </p:txBody>
      </p:sp>
      <p:pic>
        <p:nvPicPr>
          <p:cNvPr id="1026" name="Picture 2">
            <a:extLst>
              <a:ext uri="{FF2B5EF4-FFF2-40B4-BE49-F238E27FC236}">
                <a16:creationId xmlns:a16="http://schemas.microsoft.com/office/drawing/2014/main" id="{08984219-9B33-F0BB-9E6E-C42A6577B3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8D7E0F-AD01-6010-AF64-846001B4A64E}"/>
              </a:ext>
            </a:extLst>
          </p:cNvPr>
          <p:cNvSpPr txBox="1"/>
          <p:nvPr/>
        </p:nvSpPr>
        <p:spPr>
          <a:xfrm>
            <a:off x="152400" y="152400"/>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4663B253-58D2-AF25-3BC2-18D4E0C790B0}"/>
              </a:ext>
            </a:extLst>
          </p:cNvPr>
          <p:cNvSpPr txBox="1"/>
          <p:nvPr/>
        </p:nvSpPr>
        <p:spPr>
          <a:xfrm>
            <a:off x="4684382" y="629453"/>
            <a:ext cx="2991525" cy="400110"/>
          </a:xfrm>
          <a:prstGeom prst="rect">
            <a:avLst/>
          </a:prstGeom>
          <a:noFill/>
        </p:spPr>
        <p:txBody>
          <a:bodyPr wrap="none" rtlCol="0">
            <a:spAutoFit/>
          </a:bodyPr>
          <a:lstStyle/>
          <a:p>
            <a:r>
              <a:rPr lang="en-US" sz="2000" dirty="0"/>
              <a:t>Let’s think about email…</a:t>
            </a:r>
          </a:p>
        </p:txBody>
      </p:sp>
      <p:pic>
        <p:nvPicPr>
          <p:cNvPr id="11" name="Picture 10">
            <a:extLst>
              <a:ext uri="{FF2B5EF4-FFF2-40B4-BE49-F238E27FC236}">
                <a16:creationId xmlns:a16="http://schemas.microsoft.com/office/drawing/2014/main" id="{5F15DCD2-B3C2-10C5-FCBF-FC3DC1D5F611}"/>
              </a:ext>
            </a:extLst>
          </p:cNvPr>
          <p:cNvPicPr>
            <a:picLocks noChangeAspect="1"/>
          </p:cNvPicPr>
          <p:nvPr/>
        </p:nvPicPr>
        <p:blipFill>
          <a:blip r:embed="rId3"/>
          <a:stretch>
            <a:fillRect/>
          </a:stretch>
        </p:blipFill>
        <p:spPr>
          <a:xfrm>
            <a:off x="44728" y="2720666"/>
            <a:ext cx="4648200" cy="1416667"/>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8F82E591-5986-D52F-2DA1-0FA7D95DBF6D}"/>
                  </a:ext>
                </a:extLst>
              </p14:cNvPr>
              <p14:cNvContentPartPr/>
              <p14:nvPr/>
            </p14:nvContentPartPr>
            <p14:xfrm>
              <a:off x="4050141" y="1262305"/>
              <a:ext cx="1308960" cy="2335320"/>
            </p14:xfrm>
          </p:contentPart>
        </mc:Choice>
        <mc:Fallback xmlns="">
          <p:pic>
            <p:nvPicPr>
              <p:cNvPr id="12" name="Ink 11">
                <a:extLst>
                  <a:ext uri="{FF2B5EF4-FFF2-40B4-BE49-F238E27FC236}">
                    <a16:creationId xmlns:a16="http://schemas.microsoft.com/office/drawing/2014/main" id="{8F82E591-5986-D52F-2DA1-0FA7D95DBF6D}"/>
                  </a:ext>
                </a:extLst>
              </p:cNvPr>
              <p:cNvPicPr/>
              <p:nvPr/>
            </p:nvPicPr>
            <p:blipFill>
              <a:blip r:embed="rId5"/>
              <a:stretch>
                <a:fillRect/>
              </a:stretch>
            </p:blipFill>
            <p:spPr>
              <a:xfrm>
                <a:off x="4032141" y="1244305"/>
                <a:ext cx="1344600" cy="2370960"/>
              </a:xfrm>
              <a:prstGeom prst="rect">
                <a:avLst/>
              </a:prstGeom>
            </p:spPr>
          </p:pic>
        </mc:Fallback>
      </mc:AlternateContent>
      <p:sp>
        <p:nvSpPr>
          <p:cNvPr id="17" name="TextBox 16">
            <a:extLst>
              <a:ext uri="{FF2B5EF4-FFF2-40B4-BE49-F238E27FC236}">
                <a16:creationId xmlns:a16="http://schemas.microsoft.com/office/drawing/2014/main" id="{F34BBCF9-3117-3624-4110-F00A93EB6045}"/>
              </a:ext>
            </a:extLst>
          </p:cNvPr>
          <p:cNvSpPr txBox="1"/>
          <p:nvPr/>
        </p:nvSpPr>
        <p:spPr>
          <a:xfrm>
            <a:off x="6019800" y="1262305"/>
            <a:ext cx="4442242" cy="923330"/>
          </a:xfrm>
          <a:prstGeom prst="rect">
            <a:avLst/>
          </a:prstGeom>
          <a:noFill/>
        </p:spPr>
        <p:txBody>
          <a:bodyPr wrap="none" rtlCol="0">
            <a:spAutoFit/>
          </a:bodyPr>
          <a:lstStyle/>
          <a:p>
            <a:r>
              <a:rPr lang="en-US" dirty="0"/>
              <a:t>It makes sense for an email to be a String</a:t>
            </a:r>
          </a:p>
          <a:p>
            <a:endParaRPr lang="en-US" dirty="0"/>
          </a:p>
          <a:p>
            <a:r>
              <a:rPr lang="en-US" dirty="0"/>
              <a:t>There are a lot of </a:t>
            </a:r>
            <a:r>
              <a:rPr lang="en-US" i="1" dirty="0"/>
              <a:t>funky </a:t>
            </a:r>
            <a:r>
              <a:rPr lang="en-US" dirty="0"/>
              <a:t>strings though…</a:t>
            </a:r>
          </a:p>
        </p:txBody>
      </p:sp>
      <p:sp>
        <p:nvSpPr>
          <p:cNvPr id="2" name="TextBox 1">
            <a:extLst>
              <a:ext uri="{FF2B5EF4-FFF2-40B4-BE49-F238E27FC236}">
                <a16:creationId xmlns:a16="http://schemas.microsoft.com/office/drawing/2014/main" id="{BB8265F4-E5CE-D8B9-C52E-B75A7260CA26}"/>
              </a:ext>
            </a:extLst>
          </p:cNvPr>
          <p:cNvSpPr txBox="1"/>
          <p:nvPr/>
        </p:nvSpPr>
        <p:spPr>
          <a:xfrm>
            <a:off x="537237" y="3532560"/>
            <a:ext cx="3464410" cy="307777"/>
          </a:xfrm>
          <a:prstGeom prst="rect">
            <a:avLst/>
          </a:prstGeom>
          <a:noFill/>
        </p:spPr>
        <p:txBody>
          <a:bodyPr wrap="none" rtlCol="0">
            <a:spAutoFit/>
          </a:bodyPr>
          <a:lstStyle/>
          <a:p>
            <a:r>
              <a:rPr lang="en-US" sz="1400" dirty="0">
                <a:latin typeface="Consolas" panose="020B0609020204030204" pitchFamily="49" charset="0"/>
              </a:rPr>
              <a:t>&lt;script&gt; alert(“EVIL”); &lt;/script&gt;</a:t>
            </a:r>
          </a:p>
        </p:txBody>
      </p:sp>
      <p:sp>
        <p:nvSpPr>
          <p:cNvPr id="6" name="TextBox 5">
            <a:extLst>
              <a:ext uri="{FF2B5EF4-FFF2-40B4-BE49-F238E27FC236}">
                <a16:creationId xmlns:a16="http://schemas.microsoft.com/office/drawing/2014/main" id="{976C10C6-C33F-8A90-3DEA-FF91144AB7CE}"/>
              </a:ext>
            </a:extLst>
          </p:cNvPr>
          <p:cNvSpPr txBox="1"/>
          <p:nvPr/>
        </p:nvSpPr>
        <p:spPr>
          <a:xfrm>
            <a:off x="330036" y="2401479"/>
            <a:ext cx="2954655" cy="369332"/>
          </a:xfrm>
          <a:prstGeom prst="rect">
            <a:avLst/>
          </a:prstGeom>
          <a:noFill/>
        </p:spPr>
        <p:txBody>
          <a:bodyPr wrap="none" rtlCol="0">
            <a:spAutoFit/>
          </a:bodyPr>
          <a:lstStyle/>
          <a:p>
            <a:r>
              <a:rPr lang="en-US" dirty="0"/>
              <a:t>This is untrusted user input</a:t>
            </a:r>
          </a:p>
        </p:txBody>
      </p:sp>
      <p:sp>
        <p:nvSpPr>
          <p:cNvPr id="7" name="TextBox 6">
            <a:extLst>
              <a:ext uri="{FF2B5EF4-FFF2-40B4-BE49-F238E27FC236}">
                <a16:creationId xmlns:a16="http://schemas.microsoft.com/office/drawing/2014/main" id="{82FCBE09-E880-0969-DBFD-B20BF67C1132}"/>
              </a:ext>
            </a:extLst>
          </p:cNvPr>
          <p:cNvSpPr txBox="1"/>
          <p:nvPr/>
        </p:nvSpPr>
        <p:spPr>
          <a:xfrm>
            <a:off x="5486293" y="2520611"/>
            <a:ext cx="6208751" cy="400110"/>
          </a:xfrm>
          <a:prstGeom prst="rect">
            <a:avLst/>
          </a:prstGeom>
          <a:noFill/>
        </p:spPr>
        <p:txBody>
          <a:bodyPr wrap="none" rtlCol="0">
            <a:spAutoFit/>
          </a:bodyPr>
          <a:lstStyle/>
          <a:p>
            <a:r>
              <a:rPr lang="en-US" sz="2000" dirty="0"/>
              <a:t>A user could provide a rather unexpected user input</a:t>
            </a:r>
          </a:p>
        </p:txBody>
      </p:sp>
      <p:sp>
        <p:nvSpPr>
          <p:cNvPr id="16" name="Rectangle 15">
            <a:extLst>
              <a:ext uri="{FF2B5EF4-FFF2-40B4-BE49-F238E27FC236}">
                <a16:creationId xmlns:a16="http://schemas.microsoft.com/office/drawing/2014/main" id="{5383E71B-9871-8D01-AD8C-AED02AA5589C}"/>
              </a:ext>
            </a:extLst>
          </p:cNvPr>
          <p:cNvSpPr/>
          <p:nvPr/>
        </p:nvSpPr>
        <p:spPr>
          <a:xfrm>
            <a:off x="1219200" y="4684278"/>
            <a:ext cx="10287000" cy="1089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Unexpected Input can lead to unexpected behavior. Unexpected behavior can lead to security vulnerabilities</a:t>
            </a:r>
          </a:p>
        </p:txBody>
      </p:sp>
    </p:spTree>
    <p:extLst>
      <p:ext uri="{BB962C8B-B14F-4D97-AF65-F5344CB8AC3E}">
        <p14:creationId xmlns:p14="http://schemas.microsoft.com/office/powerpoint/2010/main" val="1927481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18E967A-B770-A473-CB7C-4A684FBFE933}"/>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2B392D63-9809-7E2E-5932-485E7B9F9577}"/>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A2C5A90D-D079-BFF4-9D2D-9B3E4EB67FC4}"/>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E31AAB1C-D883-D31A-952F-B9D0598CC534}"/>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8987C5D5-F69C-E520-DC81-2E0AE8621573}"/>
              </a:ext>
            </a:extLst>
          </p:cNvPr>
          <p:cNvSpPr>
            <a:spLocks noGrp="1"/>
          </p:cNvSpPr>
          <p:nvPr>
            <p:ph type="sldNum" sz="quarter" idx="7"/>
          </p:nvPr>
        </p:nvSpPr>
        <p:spPr/>
        <p:txBody>
          <a:bodyPr/>
          <a:lstStyle/>
          <a:p>
            <a:fld id="{B6F15528-21DE-4FAA-801E-634DDDAF4B2B}" type="slidenum">
              <a:rPr lang="en-US" smtClean="0"/>
              <a:t>33</a:t>
            </a:fld>
            <a:endParaRPr lang="en-US" dirty="0"/>
          </a:p>
        </p:txBody>
      </p:sp>
      <p:pic>
        <p:nvPicPr>
          <p:cNvPr id="1026" name="Picture 2">
            <a:extLst>
              <a:ext uri="{FF2B5EF4-FFF2-40B4-BE49-F238E27FC236}">
                <a16:creationId xmlns:a16="http://schemas.microsoft.com/office/drawing/2014/main" id="{81F50D24-17BC-11B0-30F8-2A13EC138C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48D80D-A25B-8636-16F7-EDAC42EE7F77}"/>
              </a:ext>
            </a:extLst>
          </p:cNvPr>
          <p:cNvSpPr txBox="1"/>
          <p:nvPr/>
        </p:nvSpPr>
        <p:spPr>
          <a:xfrm>
            <a:off x="152400" y="152400"/>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ABFCAAB2-D796-70A7-03FA-DAE4D116FE0A}"/>
              </a:ext>
            </a:extLst>
          </p:cNvPr>
          <p:cNvSpPr txBox="1"/>
          <p:nvPr/>
        </p:nvSpPr>
        <p:spPr>
          <a:xfrm>
            <a:off x="4684382" y="629453"/>
            <a:ext cx="2991525" cy="400110"/>
          </a:xfrm>
          <a:prstGeom prst="rect">
            <a:avLst/>
          </a:prstGeom>
          <a:noFill/>
        </p:spPr>
        <p:txBody>
          <a:bodyPr wrap="none" rtlCol="0">
            <a:spAutoFit/>
          </a:bodyPr>
          <a:lstStyle/>
          <a:p>
            <a:r>
              <a:rPr lang="en-US" sz="2000" dirty="0"/>
              <a:t>Let’s think about email…</a:t>
            </a:r>
          </a:p>
        </p:txBody>
      </p:sp>
      <p:pic>
        <p:nvPicPr>
          <p:cNvPr id="11" name="Picture 10">
            <a:extLst>
              <a:ext uri="{FF2B5EF4-FFF2-40B4-BE49-F238E27FC236}">
                <a16:creationId xmlns:a16="http://schemas.microsoft.com/office/drawing/2014/main" id="{50A80ACA-E7D7-52F4-7BBB-1B66EEC1932F}"/>
              </a:ext>
            </a:extLst>
          </p:cNvPr>
          <p:cNvPicPr>
            <a:picLocks noChangeAspect="1"/>
          </p:cNvPicPr>
          <p:nvPr/>
        </p:nvPicPr>
        <p:blipFill>
          <a:blip r:embed="rId3"/>
          <a:stretch>
            <a:fillRect/>
          </a:stretch>
        </p:blipFill>
        <p:spPr>
          <a:xfrm>
            <a:off x="44728" y="2720666"/>
            <a:ext cx="4648200" cy="1416667"/>
          </a:xfrm>
          <a:prstGeom prst="rect">
            <a:avLst/>
          </a:prstGeom>
        </p:spPr>
      </p:pic>
      <p:sp>
        <p:nvSpPr>
          <p:cNvPr id="17" name="TextBox 16">
            <a:extLst>
              <a:ext uri="{FF2B5EF4-FFF2-40B4-BE49-F238E27FC236}">
                <a16:creationId xmlns:a16="http://schemas.microsoft.com/office/drawing/2014/main" id="{57D6AF29-626D-C83D-4CD1-AA7163A88C8B}"/>
              </a:ext>
            </a:extLst>
          </p:cNvPr>
          <p:cNvSpPr txBox="1"/>
          <p:nvPr/>
        </p:nvSpPr>
        <p:spPr>
          <a:xfrm>
            <a:off x="6019800" y="1262305"/>
            <a:ext cx="4442242" cy="923330"/>
          </a:xfrm>
          <a:prstGeom prst="rect">
            <a:avLst/>
          </a:prstGeom>
          <a:noFill/>
        </p:spPr>
        <p:txBody>
          <a:bodyPr wrap="none" rtlCol="0">
            <a:spAutoFit/>
          </a:bodyPr>
          <a:lstStyle/>
          <a:p>
            <a:r>
              <a:rPr lang="en-US" dirty="0"/>
              <a:t>It makes sense for an email to be a String</a:t>
            </a:r>
          </a:p>
          <a:p>
            <a:endParaRPr lang="en-US" dirty="0"/>
          </a:p>
          <a:p>
            <a:r>
              <a:rPr lang="en-US" dirty="0"/>
              <a:t>There are a lot of </a:t>
            </a:r>
            <a:r>
              <a:rPr lang="en-US" i="1" dirty="0"/>
              <a:t>funky </a:t>
            </a:r>
            <a:r>
              <a:rPr lang="en-US" dirty="0"/>
              <a:t>strings though…</a:t>
            </a:r>
          </a:p>
        </p:txBody>
      </p:sp>
      <p:sp>
        <p:nvSpPr>
          <p:cNvPr id="2" name="TextBox 1">
            <a:extLst>
              <a:ext uri="{FF2B5EF4-FFF2-40B4-BE49-F238E27FC236}">
                <a16:creationId xmlns:a16="http://schemas.microsoft.com/office/drawing/2014/main" id="{3B1AD8C9-F57F-59B4-22F4-057350577740}"/>
              </a:ext>
            </a:extLst>
          </p:cNvPr>
          <p:cNvSpPr txBox="1"/>
          <p:nvPr/>
        </p:nvSpPr>
        <p:spPr>
          <a:xfrm>
            <a:off x="537237" y="3532560"/>
            <a:ext cx="3464410" cy="307777"/>
          </a:xfrm>
          <a:prstGeom prst="rect">
            <a:avLst/>
          </a:prstGeom>
          <a:noFill/>
        </p:spPr>
        <p:txBody>
          <a:bodyPr wrap="none" rtlCol="0">
            <a:spAutoFit/>
          </a:bodyPr>
          <a:lstStyle/>
          <a:p>
            <a:r>
              <a:rPr lang="en-US" sz="1400" dirty="0">
                <a:latin typeface="Consolas" panose="020B0609020204030204" pitchFamily="49" charset="0"/>
              </a:rPr>
              <a:t>&lt;script&gt; alert(“EVIL”); &lt;/script&gt;</a:t>
            </a:r>
          </a:p>
        </p:txBody>
      </p:sp>
      <p:sp>
        <p:nvSpPr>
          <p:cNvPr id="6" name="TextBox 5">
            <a:extLst>
              <a:ext uri="{FF2B5EF4-FFF2-40B4-BE49-F238E27FC236}">
                <a16:creationId xmlns:a16="http://schemas.microsoft.com/office/drawing/2014/main" id="{5084639F-2D71-9416-CA60-34882FB75BF6}"/>
              </a:ext>
            </a:extLst>
          </p:cNvPr>
          <p:cNvSpPr txBox="1"/>
          <p:nvPr/>
        </p:nvSpPr>
        <p:spPr>
          <a:xfrm>
            <a:off x="330036" y="2401479"/>
            <a:ext cx="2954655" cy="369332"/>
          </a:xfrm>
          <a:prstGeom prst="rect">
            <a:avLst/>
          </a:prstGeom>
          <a:noFill/>
        </p:spPr>
        <p:txBody>
          <a:bodyPr wrap="none" rtlCol="0">
            <a:spAutoFit/>
          </a:bodyPr>
          <a:lstStyle/>
          <a:p>
            <a:r>
              <a:rPr lang="en-US" dirty="0"/>
              <a:t>This is untrusted user input</a:t>
            </a:r>
          </a:p>
        </p:txBody>
      </p:sp>
      <p:sp>
        <p:nvSpPr>
          <p:cNvPr id="7" name="TextBox 6">
            <a:extLst>
              <a:ext uri="{FF2B5EF4-FFF2-40B4-BE49-F238E27FC236}">
                <a16:creationId xmlns:a16="http://schemas.microsoft.com/office/drawing/2014/main" id="{76424FA4-FF33-CFC1-BE03-4F17AF1FCCA4}"/>
              </a:ext>
            </a:extLst>
          </p:cNvPr>
          <p:cNvSpPr txBox="1"/>
          <p:nvPr/>
        </p:nvSpPr>
        <p:spPr>
          <a:xfrm>
            <a:off x="5486293" y="2520611"/>
            <a:ext cx="6208751" cy="400110"/>
          </a:xfrm>
          <a:prstGeom prst="rect">
            <a:avLst/>
          </a:prstGeom>
          <a:noFill/>
        </p:spPr>
        <p:txBody>
          <a:bodyPr wrap="none" rtlCol="0">
            <a:spAutoFit/>
          </a:bodyPr>
          <a:lstStyle/>
          <a:p>
            <a:r>
              <a:rPr lang="en-US" sz="2000" dirty="0"/>
              <a:t>A user could provide a rather unexpected user input</a:t>
            </a:r>
          </a:p>
        </p:txBody>
      </p:sp>
      <p:sp>
        <p:nvSpPr>
          <p:cNvPr id="16" name="Rectangle 15">
            <a:extLst>
              <a:ext uri="{FF2B5EF4-FFF2-40B4-BE49-F238E27FC236}">
                <a16:creationId xmlns:a16="http://schemas.microsoft.com/office/drawing/2014/main" id="{50BEA6B4-01DC-9373-905D-7C04D76DE22F}"/>
              </a:ext>
            </a:extLst>
          </p:cNvPr>
          <p:cNvSpPr/>
          <p:nvPr/>
        </p:nvSpPr>
        <p:spPr>
          <a:xfrm>
            <a:off x="1219200" y="4684278"/>
            <a:ext cx="10287000" cy="1089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Unexpected Input can lead to unexpected behavior. Unexpected behavior can lead to security vulnerabilities</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574BC77E-AAB2-416E-4D17-7167A1F03CD9}"/>
                  </a:ext>
                </a:extLst>
              </p14:cNvPr>
              <p14:cNvContentPartPr/>
              <p14:nvPr/>
            </p14:nvContentPartPr>
            <p14:xfrm>
              <a:off x="2503581" y="1246354"/>
              <a:ext cx="1905120" cy="113760"/>
            </p14:xfrm>
          </p:contentPart>
        </mc:Choice>
        <mc:Fallback xmlns="">
          <p:pic>
            <p:nvPicPr>
              <p:cNvPr id="10" name="Ink 9">
                <a:extLst>
                  <a:ext uri="{FF2B5EF4-FFF2-40B4-BE49-F238E27FC236}">
                    <a16:creationId xmlns:a16="http://schemas.microsoft.com/office/drawing/2014/main" id="{574BC77E-AAB2-416E-4D17-7167A1F03CD9}"/>
                  </a:ext>
                </a:extLst>
              </p:cNvPr>
              <p:cNvPicPr/>
              <p:nvPr/>
            </p:nvPicPr>
            <p:blipFill>
              <a:blip r:embed="rId5"/>
              <a:stretch>
                <a:fillRect/>
              </a:stretch>
            </p:blipFill>
            <p:spPr>
              <a:xfrm>
                <a:off x="2485581" y="1228354"/>
                <a:ext cx="19407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33C9B0A7-3A5A-026F-B39F-300D2975B07A}"/>
                  </a:ext>
                </a:extLst>
              </p14:cNvPr>
              <p14:cNvContentPartPr/>
              <p14:nvPr/>
            </p14:nvContentPartPr>
            <p14:xfrm>
              <a:off x="1513221" y="1207474"/>
              <a:ext cx="898200" cy="136440"/>
            </p14:xfrm>
          </p:contentPart>
        </mc:Choice>
        <mc:Fallback xmlns="">
          <p:pic>
            <p:nvPicPr>
              <p:cNvPr id="13" name="Ink 12">
                <a:extLst>
                  <a:ext uri="{FF2B5EF4-FFF2-40B4-BE49-F238E27FC236}">
                    <a16:creationId xmlns:a16="http://schemas.microsoft.com/office/drawing/2014/main" id="{33C9B0A7-3A5A-026F-B39F-300D2975B07A}"/>
                  </a:ext>
                </a:extLst>
              </p:cNvPr>
              <p:cNvPicPr/>
              <p:nvPr/>
            </p:nvPicPr>
            <p:blipFill>
              <a:blip r:embed="rId7"/>
              <a:stretch>
                <a:fillRect/>
              </a:stretch>
            </p:blipFill>
            <p:spPr>
              <a:xfrm>
                <a:off x="1495221" y="1189834"/>
                <a:ext cx="933840" cy="172080"/>
              </a:xfrm>
              <a:prstGeom prst="rect">
                <a:avLst/>
              </a:prstGeom>
            </p:spPr>
          </p:pic>
        </mc:Fallback>
      </mc:AlternateContent>
      <p:sp>
        <p:nvSpPr>
          <p:cNvPr id="14" name="TextBox 13">
            <a:extLst>
              <a:ext uri="{FF2B5EF4-FFF2-40B4-BE49-F238E27FC236}">
                <a16:creationId xmlns:a16="http://schemas.microsoft.com/office/drawing/2014/main" id="{D6359BC9-23A5-56B8-77F3-F389C4F17FF0}"/>
              </a:ext>
            </a:extLst>
          </p:cNvPr>
          <p:cNvSpPr txBox="1"/>
          <p:nvPr/>
        </p:nvSpPr>
        <p:spPr>
          <a:xfrm>
            <a:off x="2740245" y="1303234"/>
            <a:ext cx="1752600" cy="646331"/>
          </a:xfrm>
          <a:prstGeom prst="rect">
            <a:avLst/>
          </a:prstGeom>
          <a:noFill/>
        </p:spPr>
        <p:txBody>
          <a:bodyPr wrap="square" rtlCol="0">
            <a:spAutoFit/>
          </a:bodyPr>
          <a:lstStyle/>
          <a:p>
            <a:r>
              <a:rPr lang="en-US" dirty="0"/>
              <a:t>A programmer looks at this</a:t>
            </a:r>
          </a:p>
        </p:txBody>
      </p:sp>
      <p:sp>
        <p:nvSpPr>
          <p:cNvPr id="15" name="TextBox 14">
            <a:extLst>
              <a:ext uri="{FF2B5EF4-FFF2-40B4-BE49-F238E27FC236}">
                <a16:creationId xmlns:a16="http://schemas.microsoft.com/office/drawing/2014/main" id="{437B5AEE-B5FB-4767-2104-D01A27BC0D75}"/>
              </a:ext>
            </a:extLst>
          </p:cNvPr>
          <p:cNvSpPr txBox="1"/>
          <p:nvPr/>
        </p:nvSpPr>
        <p:spPr>
          <a:xfrm>
            <a:off x="903501" y="1310255"/>
            <a:ext cx="1752600" cy="646331"/>
          </a:xfrm>
          <a:prstGeom prst="rect">
            <a:avLst/>
          </a:prstGeom>
          <a:noFill/>
        </p:spPr>
        <p:txBody>
          <a:bodyPr wrap="square" rtlCol="0">
            <a:spAutoFit/>
          </a:bodyPr>
          <a:lstStyle/>
          <a:p>
            <a:r>
              <a:rPr lang="en-US" dirty="0"/>
              <a:t>A hacker looks at this</a:t>
            </a:r>
          </a:p>
        </p:txBody>
      </p:sp>
    </p:spTree>
    <p:extLst>
      <p:ext uri="{BB962C8B-B14F-4D97-AF65-F5344CB8AC3E}">
        <p14:creationId xmlns:p14="http://schemas.microsoft.com/office/powerpoint/2010/main" val="2473652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2DC6552-2B97-815C-4363-0A998CB682C7}"/>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12209C3F-C84B-2F99-4911-FB15E27EB7FB}"/>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1D5526D5-35D9-6513-952A-B2236D1869CB}"/>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5BD84753-0596-BC62-B041-5123C7C90B87}"/>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5762EEA6-9A14-1100-09D5-DEA039DBC3AD}"/>
              </a:ext>
            </a:extLst>
          </p:cNvPr>
          <p:cNvSpPr>
            <a:spLocks noGrp="1"/>
          </p:cNvSpPr>
          <p:nvPr>
            <p:ph type="sldNum" sz="quarter" idx="7"/>
          </p:nvPr>
        </p:nvSpPr>
        <p:spPr/>
        <p:txBody>
          <a:bodyPr/>
          <a:lstStyle/>
          <a:p>
            <a:fld id="{B6F15528-21DE-4FAA-801E-634DDDAF4B2B}" type="slidenum">
              <a:rPr lang="en-US" smtClean="0"/>
              <a:t>34</a:t>
            </a:fld>
            <a:endParaRPr lang="en-US" dirty="0"/>
          </a:p>
        </p:txBody>
      </p:sp>
      <p:pic>
        <p:nvPicPr>
          <p:cNvPr id="1026" name="Picture 2">
            <a:extLst>
              <a:ext uri="{FF2B5EF4-FFF2-40B4-BE49-F238E27FC236}">
                <a16:creationId xmlns:a16="http://schemas.microsoft.com/office/drawing/2014/main" id="{40DD520B-4AAC-7A78-6604-31D5004D30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DAF75B-94DB-6D5C-3DB0-337327833105}"/>
              </a:ext>
            </a:extLst>
          </p:cNvPr>
          <p:cNvSpPr txBox="1"/>
          <p:nvPr/>
        </p:nvSpPr>
        <p:spPr>
          <a:xfrm>
            <a:off x="152400" y="152400"/>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3D80185D-FFA0-ADA3-5294-0C2F03E896B2}"/>
              </a:ext>
            </a:extLst>
          </p:cNvPr>
          <p:cNvSpPr txBox="1"/>
          <p:nvPr/>
        </p:nvSpPr>
        <p:spPr>
          <a:xfrm>
            <a:off x="4684382" y="629453"/>
            <a:ext cx="2991525" cy="400110"/>
          </a:xfrm>
          <a:prstGeom prst="rect">
            <a:avLst/>
          </a:prstGeom>
          <a:noFill/>
        </p:spPr>
        <p:txBody>
          <a:bodyPr wrap="none" rtlCol="0">
            <a:spAutoFit/>
          </a:bodyPr>
          <a:lstStyle/>
          <a:p>
            <a:r>
              <a:rPr lang="en-US" sz="2000" dirty="0"/>
              <a:t>Let’s think about email…</a:t>
            </a:r>
          </a:p>
        </p:txBody>
      </p:sp>
      <p:pic>
        <p:nvPicPr>
          <p:cNvPr id="11" name="Picture 10">
            <a:extLst>
              <a:ext uri="{FF2B5EF4-FFF2-40B4-BE49-F238E27FC236}">
                <a16:creationId xmlns:a16="http://schemas.microsoft.com/office/drawing/2014/main" id="{D4237B32-E929-2874-D70E-79129FDD7CCF}"/>
              </a:ext>
            </a:extLst>
          </p:cNvPr>
          <p:cNvPicPr>
            <a:picLocks noChangeAspect="1"/>
          </p:cNvPicPr>
          <p:nvPr/>
        </p:nvPicPr>
        <p:blipFill>
          <a:blip r:embed="rId3"/>
          <a:stretch>
            <a:fillRect/>
          </a:stretch>
        </p:blipFill>
        <p:spPr>
          <a:xfrm>
            <a:off x="44728" y="2720666"/>
            <a:ext cx="4648200" cy="1416667"/>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F17A177-B0E6-2980-14B5-A14D917DA009}"/>
                  </a:ext>
                </a:extLst>
              </p14:cNvPr>
              <p14:cNvContentPartPr/>
              <p14:nvPr/>
            </p14:nvContentPartPr>
            <p14:xfrm>
              <a:off x="4050141" y="1262305"/>
              <a:ext cx="1308960" cy="2335320"/>
            </p14:xfrm>
          </p:contentPart>
        </mc:Choice>
        <mc:Fallback xmlns="">
          <p:pic>
            <p:nvPicPr>
              <p:cNvPr id="12" name="Ink 11">
                <a:extLst>
                  <a:ext uri="{FF2B5EF4-FFF2-40B4-BE49-F238E27FC236}">
                    <a16:creationId xmlns:a16="http://schemas.microsoft.com/office/drawing/2014/main" id="{BF17A177-B0E6-2980-14B5-A14D917DA009}"/>
                  </a:ext>
                </a:extLst>
              </p:cNvPr>
              <p:cNvPicPr/>
              <p:nvPr/>
            </p:nvPicPr>
            <p:blipFill>
              <a:blip r:embed="rId5"/>
              <a:stretch>
                <a:fillRect/>
              </a:stretch>
            </p:blipFill>
            <p:spPr>
              <a:xfrm>
                <a:off x="4032141" y="1244305"/>
                <a:ext cx="1344600" cy="2370960"/>
              </a:xfrm>
              <a:prstGeom prst="rect">
                <a:avLst/>
              </a:prstGeom>
            </p:spPr>
          </p:pic>
        </mc:Fallback>
      </mc:AlternateContent>
      <p:sp>
        <p:nvSpPr>
          <p:cNvPr id="17" name="TextBox 16">
            <a:extLst>
              <a:ext uri="{FF2B5EF4-FFF2-40B4-BE49-F238E27FC236}">
                <a16:creationId xmlns:a16="http://schemas.microsoft.com/office/drawing/2014/main" id="{C16BC06F-3851-DB76-4490-B02CF4EE259F}"/>
              </a:ext>
            </a:extLst>
          </p:cNvPr>
          <p:cNvSpPr txBox="1"/>
          <p:nvPr/>
        </p:nvSpPr>
        <p:spPr>
          <a:xfrm>
            <a:off x="6019800" y="1262305"/>
            <a:ext cx="4442242" cy="923330"/>
          </a:xfrm>
          <a:prstGeom prst="rect">
            <a:avLst/>
          </a:prstGeom>
          <a:noFill/>
        </p:spPr>
        <p:txBody>
          <a:bodyPr wrap="none" rtlCol="0">
            <a:spAutoFit/>
          </a:bodyPr>
          <a:lstStyle/>
          <a:p>
            <a:r>
              <a:rPr lang="en-US" dirty="0"/>
              <a:t>It makes sense for an email to be a String</a:t>
            </a:r>
          </a:p>
          <a:p>
            <a:endParaRPr lang="en-US" dirty="0"/>
          </a:p>
          <a:p>
            <a:r>
              <a:rPr lang="en-US" dirty="0"/>
              <a:t>There are a lot of </a:t>
            </a:r>
            <a:r>
              <a:rPr lang="en-US" i="1" dirty="0"/>
              <a:t>funky </a:t>
            </a:r>
            <a:r>
              <a:rPr lang="en-US" dirty="0"/>
              <a:t>strings though…</a:t>
            </a:r>
          </a:p>
        </p:txBody>
      </p:sp>
      <p:sp>
        <p:nvSpPr>
          <p:cNvPr id="2" name="TextBox 1">
            <a:extLst>
              <a:ext uri="{FF2B5EF4-FFF2-40B4-BE49-F238E27FC236}">
                <a16:creationId xmlns:a16="http://schemas.microsoft.com/office/drawing/2014/main" id="{91A3F437-DDBF-2460-AE99-37E49B79EA46}"/>
              </a:ext>
            </a:extLst>
          </p:cNvPr>
          <p:cNvSpPr txBox="1"/>
          <p:nvPr/>
        </p:nvSpPr>
        <p:spPr>
          <a:xfrm>
            <a:off x="537237" y="3532560"/>
            <a:ext cx="3464410" cy="307777"/>
          </a:xfrm>
          <a:prstGeom prst="rect">
            <a:avLst/>
          </a:prstGeom>
          <a:noFill/>
        </p:spPr>
        <p:txBody>
          <a:bodyPr wrap="none" rtlCol="0">
            <a:spAutoFit/>
          </a:bodyPr>
          <a:lstStyle/>
          <a:p>
            <a:r>
              <a:rPr lang="en-US" sz="1400" dirty="0">
                <a:latin typeface="Consolas" panose="020B0609020204030204" pitchFamily="49" charset="0"/>
              </a:rPr>
              <a:t>&lt;script&gt; alert(“EVIL”); &lt;/script&gt;</a:t>
            </a:r>
          </a:p>
        </p:txBody>
      </p:sp>
      <p:sp>
        <p:nvSpPr>
          <p:cNvPr id="6" name="TextBox 5">
            <a:extLst>
              <a:ext uri="{FF2B5EF4-FFF2-40B4-BE49-F238E27FC236}">
                <a16:creationId xmlns:a16="http://schemas.microsoft.com/office/drawing/2014/main" id="{DE32B17A-7845-2306-3803-775C63972029}"/>
              </a:ext>
            </a:extLst>
          </p:cNvPr>
          <p:cNvSpPr txBox="1"/>
          <p:nvPr/>
        </p:nvSpPr>
        <p:spPr>
          <a:xfrm>
            <a:off x="330036" y="2401479"/>
            <a:ext cx="2954655" cy="369332"/>
          </a:xfrm>
          <a:prstGeom prst="rect">
            <a:avLst/>
          </a:prstGeom>
          <a:noFill/>
        </p:spPr>
        <p:txBody>
          <a:bodyPr wrap="none" rtlCol="0">
            <a:spAutoFit/>
          </a:bodyPr>
          <a:lstStyle/>
          <a:p>
            <a:r>
              <a:rPr lang="en-US" dirty="0"/>
              <a:t>This is untrusted user input</a:t>
            </a:r>
          </a:p>
        </p:txBody>
      </p:sp>
      <p:sp>
        <p:nvSpPr>
          <p:cNvPr id="7" name="TextBox 6">
            <a:extLst>
              <a:ext uri="{FF2B5EF4-FFF2-40B4-BE49-F238E27FC236}">
                <a16:creationId xmlns:a16="http://schemas.microsoft.com/office/drawing/2014/main" id="{98B524D4-8114-B6C1-F78E-9DFC2C2C9101}"/>
              </a:ext>
            </a:extLst>
          </p:cNvPr>
          <p:cNvSpPr txBox="1"/>
          <p:nvPr/>
        </p:nvSpPr>
        <p:spPr>
          <a:xfrm>
            <a:off x="5486293" y="2520611"/>
            <a:ext cx="6208751" cy="400110"/>
          </a:xfrm>
          <a:prstGeom prst="rect">
            <a:avLst/>
          </a:prstGeom>
          <a:noFill/>
        </p:spPr>
        <p:txBody>
          <a:bodyPr wrap="none" rtlCol="0">
            <a:spAutoFit/>
          </a:bodyPr>
          <a:lstStyle/>
          <a:p>
            <a:r>
              <a:rPr lang="en-US" sz="2000" dirty="0"/>
              <a:t>A user could provide a rather unexpected user input</a:t>
            </a:r>
          </a:p>
        </p:txBody>
      </p:sp>
      <p:sp>
        <p:nvSpPr>
          <p:cNvPr id="16" name="Rectangle 15">
            <a:extLst>
              <a:ext uri="{FF2B5EF4-FFF2-40B4-BE49-F238E27FC236}">
                <a16:creationId xmlns:a16="http://schemas.microsoft.com/office/drawing/2014/main" id="{BE77D3F6-5CA5-D6D1-4B07-9680ACEFA09A}"/>
              </a:ext>
            </a:extLst>
          </p:cNvPr>
          <p:cNvSpPr/>
          <p:nvPr/>
        </p:nvSpPr>
        <p:spPr>
          <a:xfrm>
            <a:off x="1219200" y="4684278"/>
            <a:ext cx="10287000" cy="1089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Treat any area of untrusted user input as possible malicious input </a:t>
            </a:r>
          </a:p>
        </p:txBody>
      </p:sp>
    </p:spTree>
    <p:extLst>
      <p:ext uri="{BB962C8B-B14F-4D97-AF65-F5344CB8AC3E}">
        <p14:creationId xmlns:p14="http://schemas.microsoft.com/office/powerpoint/2010/main" val="1783422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E253982-CDFC-0593-CB79-14653C74C8E8}"/>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1FD96E91-39F9-EF31-195E-87662BF0FD60}"/>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97FC7F82-29DF-EC3C-402F-E09AEDDC364B}"/>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DA8B9112-6E9F-1E8B-6175-530079E9CF7A}"/>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397114CF-97EA-6594-26C9-E3573B680378}"/>
              </a:ext>
            </a:extLst>
          </p:cNvPr>
          <p:cNvSpPr>
            <a:spLocks noGrp="1"/>
          </p:cNvSpPr>
          <p:nvPr>
            <p:ph type="sldNum" sz="quarter" idx="7"/>
          </p:nvPr>
        </p:nvSpPr>
        <p:spPr/>
        <p:txBody>
          <a:bodyPr/>
          <a:lstStyle/>
          <a:p>
            <a:fld id="{B6F15528-21DE-4FAA-801E-634DDDAF4B2B}" type="slidenum">
              <a:rPr lang="en-US" smtClean="0"/>
              <a:t>35</a:t>
            </a:fld>
            <a:endParaRPr lang="en-US" dirty="0"/>
          </a:p>
        </p:txBody>
      </p:sp>
      <p:pic>
        <p:nvPicPr>
          <p:cNvPr id="1026" name="Picture 2">
            <a:extLst>
              <a:ext uri="{FF2B5EF4-FFF2-40B4-BE49-F238E27FC236}">
                <a16:creationId xmlns:a16="http://schemas.microsoft.com/office/drawing/2014/main" id="{50EE18D7-B8C6-692E-AD79-0A83BF6D8A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F16F44-7C62-D8A1-4633-0F4E8C7C917F}"/>
              </a:ext>
            </a:extLst>
          </p:cNvPr>
          <p:cNvSpPr txBox="1"/>
          <p:nvPr/>
        </p:nvSpPr>
        <p:spPr>
          <a:xfrm>
            <a:off x="152400" y="152400"/>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10" name="Arrow: Right 9">
            <a:extLst>
              <a:ext uri="{FF2B5EF4-FFF2-40B4-BE49-F238E27FC236}">
                <a16:creationId xmlns:a16="http://schemas.microsoft.com/office/drawing/2014/main" id="{06D0B134-E2B7-E37E-D76F-258ABD043130}"/>
              </a:ext>
            </a:extLst>
          </p:cNvPr>
          <p:cNvSpPr/>
          <p:nvPr/>
        </p:nvSpPr>
        <p:spPr>
          <a:xfrm>
            <a:off x="4724400" y="914400"/>
            <a:ext cx="1600200" cy="386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C2D28A-5BDF-28B9-6764-DCFA9A47D2EA}"/>
              </a:ext>
            </a:extLst>
          </p:cNvPr>
          <p:cNvSpPr txBox="1"/>
          <p:nvPr/>
        </p:nvSpPr>
        <p:spPr>
          <a:xfrm>
            <a:off x="4638051" y="304800"/>
            <a:ext cx="1772898" cy="523220"/>
          </a:xfrm>
          <a:prstGeom prst="rect">
            <a:avLst/>
          </a:prstGeom>
          <a:noFill/>
        </p:spPr>
        <p:txBody>
          <a:bodyPr wrap="square" rtlCol="0">
            <a:spAutoFit/>
          </a:bodyPr>
          <a:lstStyle/>
          <a:p>
            <a:r>
              <a:rPr lang="en-US" sz="1400" dirty="0"/>
              <a:t>Refactor email to be a domain primitive</a:t>
            </a:r>
          </a:p>
        </p:txBody>
      </p:sp>
      <p:sp>
        <p:nvSpPr>
          <p:cNvPr id="14" name="TextBox 13">
            <a:extLst>
              <a:ext uri="{FF2B5EF4-FFF2-40B4-BE49-F238E27FC236}">
                <a16:creationId xmlns:a16="http://schemas.microsoft.com/office/drawing/2014/main" id="{1F7602A9-28B0-BA27-9C0F-C2293CEF7A9D}"/>
              </a:ext>
            </a:extLst>
          </p:cNvPr>
          <p:cNvSpPr txBox="1"/>
          <p:nvPr/>
        </p:nvSpPr>
        <p:spPr>
          <a:xfrm>
            <a:off x="6649876" y="166643"/>
            <a:ext cx="4363695" cy="1754326"/>
          </a:xfrm>
          <a:prstGeom prst="rect">
            <a:avLst/>
          </a:prstGeom>
          <a:noFill/>
          <a:ln>
            <a:solidFill>
              <a:schemeClr val="tx1"/>
            </a:solidFill>
          </a:ln>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Cart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List&lt;BookOrder&gt; </a:t>
            </a:r>
            <a:r>
              <a:rPr lang="en-US" sz="1800" dirty="0">
                <a:solidFill>
                  <a:srgbClr val="0000C0"/>
                </a:solidFill>
                <a:effectLst/>
                <a:latin typeface="Consolas" panose="020B0609020204030204" pitchFamily="49" charset="0"/>
              </a:rPr>
              <a:t>cart</a:t>
            </a:r>
            <a:r>
              <a:rPr lang="en-US" sz="1800" dirty="0">
                <a:solidFill>
                  <a:srgbClr val="000000"/>
                </a:solidFill>
                <a:effectLst/>
                <a:latin typeface="Consolas" panose="020B0609020204030204" pitchFamily="49" charset="0"/>
              </a:rPr>
              <a:t>;</a:t>
            </a: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Email </a:t>
            </a:r>
            <a:r>
              <a:rPr lang="en-US" sz="1800" dirty="0">
                <a:solidFill>
                  <a:srgbClr val="0000C0"/>
                </a:solidFill>
                <a:effectLst/>
                <a:latin typeface="Consolas" panose="020B0609020204030204" pitchFamily="49" charset="0"/>
              </a:rPr>
              <a:t>customer_email</a:t>
            </a:r>
            <a:r>
              <a:rPr lang="en-US" sz="1800" dirty="0">
                <a:solidFill>
                  <a:srgbClr val="000000"/>
                </a:solidFill>
                <a:effectLst/>
                <a:latin typeface="Consolas" panose="020B0609020204030204" pitchFamily="49" charset="0"/>
              </a:rPr>
              <a:t>;</a:t>
            </a:r>
          </a:p>
          <a:p>
            <a:pPr marL="0" marR="0"/>
            <a:endParaRPr lang="en-US" sz="1800" dirty="0">
              <a:solidFill>
                <a:srgbClr val="000000"/>
              </a:solidFill>
              <a:effectLst/>
              <a:latin typeface="Consolas" panose="020B0609020204030204" pitchFamily="49" charset="0"/>
            </a:endParaRPr>
          </a:p>
          <a:p>
            <a:pPr marL="0" marR="0"/>
            <a:r>
              <a:rPr lang="en-US" sz="1800" dirty="0">
                <a:solidFill>
                  <a:srgbClr val="000000"/>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CC0164D0-1E54-1BDE-63DF-6A1DA95364BD}"/>
              </a:ext>
            </a:extLst>
          </p:cNvPr>
          <p:cNvSpPr txBox="1"/>
          <p:nvPr/>
        </p:nvSpPr>
        <p:spPr>
          <a:xfrm>
            <a:off x="76200" y="2133600"/>
            <a:ext cx="11582400" cy="4247317"/>
          </a:xfrm>
          <a:prstGeom prst="rect">
            <a:avLst/>
          </a:prstGeom>
          <a:noFill/>
          <a:ln>
            <a:solidFill>
              <a:schemeClr val="tx1"/>
            </a:solidFill>
          </a:ln>
        </p:spPr>
        <p:txBody>
          <a:bodyPr wrap="square" rtlCol="0">
            <a:spAutoFit/>
          </a:bodyPr>
          <a:lstStyle/>
          <a:p>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Email {</a:t>
            </a:r>
          </a:p>
          <a:p>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String </a:t>
            </a:r>
            <a:r>
              <a:rPr lang="en-US" sz="1800" dirty="0">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b="1" dirty="0">
                <a:solidFill>
                  <a:srgbClr val="7F0055"/>
                </a:solidFill>
                <a:effectLst/>
                <a:latin typeface="Consolas" panose="020B0609020204030204" pitchFamily="49" charset="0"/>
              </a:rPr>
              <a:t>   public</a:t>
            </a:r>
            <a:r>
              <a:rPr lang="en-US" sz="1800" dirty="0">
                <a:solidFill>
                  <a:srgbClr val="000000"/>
                </a:solidFill>
                <a:effectLst/>
                <a:latin typeface="Consolas" panose="020B0609020204030204" pitchFamily="49" charset="0"/>
              </a:rPr>
              <a:t> Email(</a:t>
            </a:r>
            <a:r>
              <a:rPr lang="en-US" sz="1800" b="1" dirty="0">
                <a:solidFill>
                  <a:srgbClr val="7F0055"/>
                </a:solidFill>
                <a:effectLst/>
                <a:latin typeface="Consolas" panose="020B0609020204030204" pitchFamily="49" charset="0"/>
              </a:rPr>
              <a:t>final</a:t>
            </a:r>
            <a:r>
              <a:rPr lang="en-US" sz="1800" dirty="0">
                <a:solidFill>
                  <a:srgbClr val="000000"/>
                </a:solidFill>
                <a:effectLst/>
                <a:latin typeface="Consolas" panose="020B0609020204030204" pitchFamily="49" charset="0"/>
              </a:rPr>
              <a:t> String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throws</a:t>
            </a:r>
            <a:r>
              <a:rPr lang="en-US" sz="1800" dirty="0">
                <a:solidFill>
                  <a:srgbClr val="000000"/>
                </a:solidFill>
                <a:effectLst/>
                <a:latin typeface="Consolas" panose="020B0609020204030204" pitchFamily="49" charset="0"/>
              </a:rPr>
              <a:t> Exception {</a:t>
            </a:r>
          </a:p>
          <a:p>
            <a:r>
              <a:rPr lang="en-US" sz="1800" b="1" dirty="0">
                <a:solidFill>
                  <a:srgbClr val="7F0055"/>
                </a:solidFill>
                <a:effectLst/>
                <a:latin typeface="Consolas" panose="020B0609020204030204" pitchFamily="49" charset="0"/>
              </a:rPr>
              <a:t>      if</a:t>
            </a:r>
            <a:r>
              <a:rPr lang="en-US" sz="1800" dirty="0">
                <a:solidFill>
                  <a:srgbClr val="000000"/>
                </a:solidFill>
                <a:effectLst/>
                <a:latin typeface="Consolas" panose="020B0609020204030204" pitchFamily="49" charset="0"/>
              </a:rPr>
              <a:t>(!</a:t>
            </a:r>
            <a:r>
              <a:rPr lang="en-US" sz="1800" dirty="0" err="1">
                <a:solidFill>
                  <a:srgbClr val="000000"/>
                </a:solidFill>
                <a:effectLst/>
                <a:latin typeface="Consolas" panose="020B0609020204030204" pitchFamily="49" charset="0"/>
              </a:rPr>
              <a:t>isValidEmail</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a:t>
            </a:r>
          </a:p>
          <a:p>
            <a:r>
              <a:rPr lang="en-US" sz="1800" b="1" dirty="0">
                <a:solidFill>
                  <a:srgbClr val="7F0055"/>
                </a:solidFill>
                <a:effectLst/>
                <a:latin typeface="Consolas" panose="020B0609020204030204" pitchFamily="49" charset="0"/>
              </a:rPr>
              <a:t>         throw</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new</a:t>
            </a:r>
            <a:r>
              <a:rPr lang="en-US" sz="1800" dirty="0">
                <a:solidFill>
                  <a:srgbClr val="000000"/>
                </a:solidFill>
                <a:effectLst/>
                <a:latin typeface="Consolas" panose="020B0609020204030204" pitchFamily="49" charset="0"/>
              </a:rPr>
              <a:t> Exception(</a:t>
            </a:r>
            <a:r>
              <a:rPr lang="en-US" sz="1800" dirty="0">
                <a:solidFill>
                  <a:srgbClr val="2A00FF"/>
                </a:solidFill>
                <a:effectLst/>
                <a:latin typeface="Consolas" panose="020B0609020204030204" pitchFamily="49" charset="0"/>
              </a:rPr>
              <a:t>"Invalid email"</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sz="1800" b="1" dirty="0">
                <a:solidFill>
                  <a:srgbClr val="7F0055"/>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this</a:t>
            </a:r>
            <a:r>
              <a:rPr lang="en-US" sz="1800" dirty="0" err="1">
                <a:solidFill>
                  <a:srgbClr val="000000"/>
                </a:solidFill>
                <a:effectLst/>
                <a:latin typeface="Consolas" panose="020B0609020204030204" pitchFamily="49" charset="0"/>
              </a:rPr>
              <a:t>.</a:t>
            </a:r>
            <a:r>
              <a:rPr lang="en-US" sz="1800" dirty="0" err="1">
                <a:solidFill>
                  <a:srgbClr val="0000C0"/>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err="1">
                <a:solidFill>
                  <a:srgbClr val="7F0055"/>
                </a:solidFill>
                <a:effectLst/>
                <a:latin typeface="Consolas" panose="020B0609020204030204" pitchFamily="49" charset="0"/>
              </a:rPr>
              <a:t>boolean</a:t>
            </a:r>
            <a:r>
              <a:rPr lang="en-US" sz="1800" dirty="0">
                <a:solidFill>
                  <a:srgbClr val="000000"/>
                </a:solidFill>
                <a:effectLst/>
                <a:latin typeface="Consolas" panose="020B0609020204030204" pitchFamily="49" charset="0"/>
              </a:rPr>
              <a:t> </a:t>
            </a:r>
            <a:r>
              <a:rPr lang="en-US" sz="1800" dirty="0" err="1">
                <a:solidFill>
                  <a:srgbClr val="000000"/>
                </a:solidFill>
                <a:effectLst/>
                <a:latin typeface="Consolas" panose="020B0609020204030204" pitchFamily="49" charset="0"/>
              </a:rPr>
              <a:t>isValidEmail</a:t>
            </a:r>
            <a:r>
              <a:rPr lang="en-US" sz="1800" dirty="0">
                <a:solidFill>
                  <a:srgbClr val="000000"/>
                </a:solidFill>
                <a:effectLst/>
                <a:latin typeface="Consolas" panose="020B0609020204030204" pitchFamily="49" charset="0"/>
              </a:rPr>
              <a:t>(String </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 {</a:t>
            </a:r>
          </a:p>
          <a:p>
            <a:r>
              <a:rPr lang="en-US" sz="1800" dirty="0">
                <a:solidFill>
                  <a:srgbClr val="000000"/>
                </a:solidFill>
                <a:effectLst/>
                <a:latin typeface="Consolas" panose="020B0609020204030204" pitchFamily="49" charset="0"/>
              </a:rPr>
              <a:t>      String </a:t>
            </a:r>
            <a:r>
              <a:rPr lang="en-US" sz="1800" dirty="0">
                <a:solidFill>
                  <a:srgbClr val="6A3E3E"/>
                </a:solidFill>
                <a:effectLst/>
                <a:latin typeface="Consolas" panose="020B0609020204030204" pitchFamily="49" charset="0"/>
              </a:rPr>
              <a:t>regex</a:t>
            </a:r>
            <a:r>
              <a:rPr lang="en-US" sz="1800" dirty="0">
                <a:solidFill>
                  <a:srgbClr val="000000"/>
                </a:solidFill>
                <a:effectLst/>
                <a:latin typeface="Consolas" panose="020B0609020204030204" pitchFamily="49" charset="0"/>
              </a:rPr>
              <a:t> = </a:t>
            </a:r>
            <a:r>
              <a:rPr lang="en-US" sz="1800" dirty="0">
                <a:solidFill>
                  <a:srgbClr val="2A00FF"/>
                </a:solidFill>
                <a:effectLst/>
                <a:latin typeface="Consolas" panose="020B0609020204030204" pitchFamily="49" charset="0"/>
              </a:rPr>
              <a:t>"^[a-zA-Z0-9]+@[a-zA-Z0-9]+$"</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Pattern </a:t>
            </a:r>
            <a:r>
              <a:rPr lang="en-US" sz="1800" dirty="0" err="1">
                <a:solidFill>
                  <a:srgbClr val="6A3E3E"/>
                </a:solidFill>
                <a:effectLst/>
                <a:latin typeface="Consolas" panose="020B0609020204030204" pitchFamily="49" charset="0"/>
              </a:rPr>
              <a:t>pattern</a:t>
            </a:r>
            <a:r>
              <a:rPr lang="en-US" sz="1800" dirty="0">
                <a:solidFill>
                  <a:srgbClr val="000000"/>
                </a:solidFill>
                <a:effectLst/>
                <a:latin typeface="Consolas" panose="020B0609020204030204" pitchFamily="49" charset="0"/>
              </a:rPr>
              <a:t> = </a:t>
            </a:r>
            <a:r>
              <a:rPr lang="en-US" sz="1800" dirty="0" err="1">
                <a:solidFill>
                  <a:srgbClr val="000000"/>
                </a:solidFill>
                <a:effectLst/>
                <a:latin typeface="Consolas" panose="020B0609020204030204" pitchFamily="49" charset="0"/>
              </a:rPr>
              <a:t>Pattern.</a:t>
            </a:r>
            <a:r>
              <a:rPr lang="en-US" sz="1800" i="1" dirty="0" err="1">
                <a:solidFill>
                  <a:srgbClr val="000000"/>
                </a:solidFill>
                <a:effectLst/>
                <a:latin typeface="Consolas" panose="020B0609020204030204" pitchFamily="49" charset="0"/>
              </a:rPr>
              <a:t>compile</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regex</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Matcher </a:t>
            </a:r>
            <a:r>
              <a:rPr lang="en-US" sz="1800" dirty="0" err="1">
                <a:solidFill>
                  <a:srgbClr val="6A3E3E"/>
                </a:solidFill>
                <a:effectLst/>
                <a:latin typeface="Consolas" panose="020B0609020204030204" pitchFamily="49" charset="0"/>
              </a:rPr>
              <a:t>matcher</a:t>
            </a:r>
            <a:r>
              <a:rPr lang="en-US" sz="1800" dirty="0">
                <a:solidFill>
                  <a:srgbClr val="000000"/>
                </a:solidFill>
                <a:effectLst/>
                <a:latin typeface="Consolas" panose="020B0609020204030204" pitchFamily="49" charset="0"/>
              </a:rPr>
              <a:t> = </a:t>
            </a:r>
            <a:r>
              <a:rPr lang="en-US" sz="1800" dirty="0" err="1">
                <a:solidFill>
                  <a:srgbClr val="6A3E3E"/>
                </a:solidFill>
                <a:effectLst/>
                <a:latin typeface="Consolas" panose="020B0609020204030204" pitchFamily="49" charset="0"/>
              </a:rPr>
              <a:t>pattern</a:t>
            </a:r>
            <a:r>
              <a:rPr lang="en-US" sz="1800" dirty="0" err="1">
                <a:solidFill>
                  <a:srgbClr val="000000"/>
                </a:solidFill>
                <a:effectLst/>
                <a:latin typeface="Consolas" panose="020B0609020204030204" pitchFamily="49" charset="0"/>
              </a:rPr>
              <a:t>.matcher</a:t>
            </a:r>
            <a:r>
              <a:rPr lang="en-US" sz="1800" dirty="0">
                <a:solidFill>
                  <a:srgbClr val="000000"/>
                </a:solidFill>
                <a:effectLst/>
                <a:latin typeface="Consolas" panose="020B0609020204030204" pitchFamily="49" charset="0"/>
              </a:rPr>
              <a:t>(</a:t>
            </a:r>
            <a:r>
              <a:rPr lang="en-US" sz="1800" dirty="0">
                <a:solidFill>
                  <a:srgbClr val="6A3E3E"/>
                </a:solidFill>
                <a:effectLst/>
                <a:latin typeface="Consolas" panose="020B0609020204030204" pitchFamily="49" charset="0"/>
              </a:rPr>
              <a:t>value</a:t>
            </a:r>
            <a:r>
              <a:rPr lang="en-US" sz="1800" dirty="0">
                <a:solidFill>
                  <a:srgbClr val="000000"/>
                </a:solidFill>
                <a:effectLst/>
                <a:latin typeface="Consolas" panose="020B0609020204030204" pitchFamily="49" charset="0"/>
              </a:rPr>
              <a:t>);</a:t>
            </a:r>
          </a:p>
          <a:p>
            <a:r>
              <a:rPr lang="en-US" sz="1800" b="1" dirty="0">
                <a:solidFill>
                  <a:srgbClr val="7F0055"/>
                </a:solidFill>
                <a:effectLst/>
                <a:latin typeface="Consolas" panose="020B0609020204030204" pitchFamily="49" charset="0"/>
              </a:rPr>
              <a:t>      return</a:t>
            </a:r>
            <a:r>
              <a:rPr lang="en-US" sz="1800" dirty="0">
                <a:solidFill>
                  <a:srgbClr val="000000"/>
                </a:solidFill>
                <a:effectLst/>
                <a:latin typeface="Consolas" panose="020B0609020204030204" pitchFamily="49" charset="0"/>
              </a:rPr>
              <a:t> </a:t>
            </a:r>
            <a:r>
              <a:rPr lang="en-US" sz="1800" dirty="0" err="1">
                <a:solidFill>
                  <a:srgbClr val="6A3E3E"/>
                </a:solidFill>
                <a:effectLst/>
                <a:latin typeface="Consolas" panose="020B0609020204030204" pitchFamily="49" charset="0"/>
              </a:rPr>
              <a:t>matcher</a:t>
            </a:r>
            <a:r>
              <a:rPr lang="en-US" sz="1800" dirty="0" err="1">
                <a:solidFill>
                  <a:srgbClr val="000000"/>
                </a:solidFill>
                <a:effectLst/>
                <a:latin typeface="Consolas" panose="020B0609020204030204" pitchFamily="49" charset="0"/>
              </a:rPr>
              <a:t>.matches</a:t>
            </a:r>
            <a:r>
              <a:rPr lang="en-US" sz="1800" dirty="0">
                <a:solidFill>
                  <a:srgbClr val="000000"/>
                </a:solidFill>
                <a:effectLst/>
                <a:latin typeface="Consolas" panose="020B0609020204030204" pitchFamily="49" charset="0"/>
              </a:rPr>
              <a:t>();</a:t>
            </a:r>
          </a:p>
          <a:p>
            <a:r>
              <a:rPr lang="en-US" sz="1800" dirty="0">
                <a:solidFill>
                  <a:srgbClr val="000000"/>
                </a:solidFill>
                <a:effectLst/>
                <a:latin typeface="Consolas" panose="020B0609020204030204" pitchFamily="49" charset="0"/>
              </a:rPr>
              <a:t>   }</a:t>
            </a:r>
          </a:p>
          <a:p>
            <a:r>
              <a:rPr lang="en-US" sz="1800" dirty="0">
                <a:solidFill>
                  <a:srgbClr val="000000"/>
                </a:solidFill>
                <a:effectLst/>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9A87E255-D7FF-9367-E99E-DBC53A8868BB}"/>
                  </a:ext>
                </a:extLst>
              </p14:cNvPr>
              <p14:cNvContentPartPr/>
              <p14:nvPr/>
            </p14:nvContentPartPr>
            <p14:xfrm>
              <a:off x="6327141" y="4289434"/>
              <a:ext cx="812520" cy="1823760"/>
            </p14:xfrm>
          </p:contentPart>
        </mc:Choice>
        <mc:Fallback xmlns="">
          <p:pic>
            <p:nvPicPr>
              <p:cNvPr id="18" name="Ink 17">
                <a:extLst>
                  <a:ext uri="{FF2B5EF4-FFF2-40B4-BE49-F238E27FC236}">
                    <a16:creationId xmlns:a16="http://schemas.microsoft.com/office/drawing/2014/main" id="{9A87E255-D7FF-9367-E99E-DBC53A8868BB}"/>
                  </a:ext>
                </a:extLst>
              </p:cNvPr>
              <p:cNvPicPr/>
              <p:nvPr/>
            </p:nvPicPr>
            <p:blipFill>
              <a:blip r:embed="rId4"/>
              <a:stretch>
                <a:fillRect/>
              </a:stretch>
            </p:blipFill>
            <p:spPr>
              <a:xfrm>
                <a:off x="6309141" y="4271794"/>
                <a:ext cx="848160" cy="1859400"/>
              </a:xfrm>
              <a:prstGeom prst="rect">
                <a:avLst/>
              </a:prstGeom>
            </p:spPr>
          </p:pic>
        </mc:Fallback>
      </mc:AlternateContent>
      <p:sp>
        <p:nvSpPr>
          <p:cNvPr id="19" name="TextBox 18">
            <a:extLst>
              <a:ext uri="{FF2B5EF4-FFF2-40B4-BE49-F238E27FC236}">
                <a16:creationId xmlns:a16="http://schemas.microsoft.com/office/drawing/2014/main" id="{4E1622E7-3304-BD3F-CA29-1CF35BF25DA8}"/>
              </a:ext>
            </a:extLst>
          </p:cNvPr>
          <p:cNvSpPr txBox="1"/>
          <p:nvPr/>
        </p:nvSpPr>
        <p:spPr>
          <a:xfrm>
            <a:off x="7291312" y="4876800"/>
            <a:ext cx="3505200" cy="923330"/>
          </a:xfrm>
          <a:prstGeom prst="rect">
            <a:avLst/>
          </a:prstGeom>
          <a:noFill/>
        </p:spPr>
        <p:txBody>
          <a:bodyPr wrap="square" rtlCol="0">
            <a:spAutoFit/>
          </a:bodyPr>
          <a:lstStyle/>
          <a:p>
            <a:r>
              <a:rPr lang="en-US" dirty="0"/>
              <a:t>Logic for checking of valid email address for our web shop domain*</a:t>
            </a:r>
          </a:p>
        </p:txBody>
      </p:sp>
      <p:sp>
        <p:nvSpPr>
          <p:cNvPr id="20" name="TextBox 19">
            <a:extLst>
              <a:ext uri="{FF2B5EF4-FFF2-40B4-BE49-F238E27FC236}">
                <a16:creationId xmlns:a16="http://schemas.microsoft.com/office/drawing/2014/main" id="{B9CFAEF5-FDF0-8985-F3EF-CDCA69D48B46}"/>
              </a:ext>
            </a:extLst>
          </p:cNvPr>
          <p:cNvSpPr txBox="1"/>
          <p:nvPr/>
        </p:nvSpPr>
        <p:spPr>
          <a:xfrm>
            <a:off x="7620000" y="3105834"/>
            <a:ext cx="3505200" cy="646331"/>
          </a:xfrm>
          <a:prstGeom prst="rect">
            <a:avLst/>
          </a:prstGeom>
          <a:noFill/>
        </p:spPr>
        <p:txBody>
          <a:bodyPr wrap="square" rtlCol="0">
            <a:spAutoFit/>
          </a:bodyPr>
          <a:lstStyle/>
          <a:p>
            <a:r>
              <a:rPr lang="en-US" dirty="0"/>
              <a:t>Ensures that only valid objects are created</a:t>
            </a:r>
          </a:p>
        </p:txBody>
      </p:sp>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C7E0937F-754B-1EA7-B25F-4A45B01E9755}"/>
                  </a:ext>
                </a:extLst>
              </p14:cNvPr>
              <p14:cNvContentPartPr/>
              <p14:nvPr/>
            </p14:nvContentPartPr>
            <p14:xfrm>
              <a:off x="7062712" y="2773451"/>
              <a:ext cx="457200" cy="1235045"/>
            </p14:xfrm>
          </p:contentPart>
        </mc:Choice>
        <mc:Fallback xmlns="">
          <p:pic>
            <p:nvPicPr>
              <p:cNvPr id="21" name="Ink 20">
                <a:extLst>
                  <a:ext uri="{FF2B5EF4-FFF2-40B4-BE49-F238E27FC236}">
                    <a16:creationId xmlns:a16="http://schemas.microsoft.com/office/drawing/2014/main" id="{C7E0937F-754B-1EA7-B25F-4A45B01E9755}"/>
                  </a:ext>
                </a:extLst>
              </p:cNvPr>
              <p:cNvPicPr/>
              <p:nvPr/>
            </p:nvPicPr>
            <p:blipFill>
              <a:blip r:embed="rId6"/>
              <a:stretch>
                <a:fillRect/>
              </a:stretch>
            </p:blipFill>
            <p:spPr>
              <a:xfrm>
                <a:off x="7044712" y="2755813"/>
                <a:ext cx="492840" cy="1270682"/>
              </a:xfrm>
              <a:prstGeom prst="rect">
                <a:avLst/>
              </a:prstGeom>
            </p:spPr>
          </p:pic>
        </mc:Fallback>
      </mc:AlternateContent>
    </p:spTree>
    <p:extLst>
      <p:ext uri="{BB962C8B-B14F-4D97-AF65-F5344CB8AC3E}">
        <p14:creationId xmlns:p14="http://schemas.microsoft.com/office/powerpoint/2010/main" val="3596250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2446C48-2690-0F9E-A9F1-C1379C8905AD}"/>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9170D7BB-5E98-CCEC-5AA0-6B9E0E8AC68C}"/>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E3BCE5DE-AEB6-EB47-D666-CF5FC03169A4}"/>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E158995F-587F-02AF-5DA2-745EFA720363}"/>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889382EF-45C2-BC3D-2259-6A686E21B17A}"/>
              </a:ext>
            </a:extLst>
          </p:cNvPr>
          <p:cNvSpPr>
            <a:spLocks noGrp="1"/>
          </p:cNvSpPr>
          <p:nvPr>
            <p:ph type="sldNum" sz="quarter" idx="7"/>
          </p:nvPr>
        </p:nvSpPr>
        <p:spPr/>
        <p:txBody>
          <a:bodyPr/>
          <a:lstStyle/>
          <a:p>
            <a:fld id="{B6F15528-21DE-4FAA-801E-634DDDAF4B2B}" type="slidenum">
              <a:rPr lang="en-US" smtClean="0"/>
              <a:t>36</a:t>
            </a:fld>
            <a:endParaRPr lang="en-US" dirty="0"/>
          </a:p>
        </p:txBody>
      </p:sp>
      <p:pic>
        <p:nvPicPr>
          <p:cNvPr id="1026" name="Picture 2">
            <a:extLst>
              <a:ext uri="{FF2B5EF4-FFF2-40B4-BE49-F238E27FC236}">
                <a16:creationId xmlns:a16="http://schemas.microsoft.com/office/drawing/2014/main" id="{2226EA7B-A018-1BF1-1C8F-8855DE3302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05938D4-EAE8-76B8-5CAF-8F67EF920E38}"/>
              </a:ext>
            </a:extLst>
          </p:cNvPr>
          <p:cNvSpPr txBox="1"/>
          <p:nvPr/>
        </p:nvSpPr>
        <p:spPr>
          <a:xfrm>
            <a:off x="76200" y="76200"/>
            <a:ext cx="5458546" cy="461665"/>
          </a:xfrm>
          <a:prstGeom prst="rect">
            <a:avLst/>
          </a:prstGeom>
          <a:noFill/>
        </p:spPr>
        <p:txBody>
          <a:bodyPr wrap="none" rtlCol="0">
            <a:spAutoFit/>
          </a:bodyPr>
          <a:lstStyle/>
          <a:p>
            <a:r>
              <a:rPr lang="en-US" sz="2400" dirty="0"/>
              <a:t>Secure Design and Domain Primitives </a:t>
            </a:r>
          </a:p>
        </p:txBody>
      </p:sp>
      <p:sp>
        <p:nvSpPr>
          <p:cNvPr id="6" name="TextBox 5">
            <a:extLst>
              <a:ext uri="{FF2B5EF4-FFF2-40B4-BE49-F238E27FC236}">
                <a16:creationId xmlns:a16="http://schemas.microsoft.com/office/drawing/2014/main" id="{C07EA746-6CD4-74B2-E5C3-55401999273C}"/>
              </a:ext>
            </a:extLst>
          </p:cNvPr>
          <p:cNvSpPr txBox="1"/>
          <p:nvPr/>
        </p:nvSpPr>
        <p:spPr>
          <a:xfrm>
            <a:off x="1021080" y="1066800"/>
            <a:ext cx="9677400" cy="2677656"/>
          </a:xfrm>
          <a:prstGeom prst="rect">
            <a:avLst/>
          </a:prstGeom>
          <a:noFill/>
        </p:spPr>
        <p:txBody>
          <a:bodyPr wrap="square" rtlCol="0">
            <a:spAutoFit/>
          </a:bodyPr>
          <a:lstStyle/>
          <a:p>
            <a:r>
              <a:rPr lang="en-US" sz="2400" dirty="0"/>
              <a:t>The </a:t>
            </a:r>
            <a:r>
              <a:rPr lang="en-US" sz="2400" dirty="0">
                <a:latin typeface="Consolas" panose="020B0609020204030204" pitchFamily="49" charset="0"/>
              </a:rPr>
              <a:t>Email</a:t>
            </a:r>
            <a:r>
              <a:rPr lang="en-US" sz="2400" dirty="0"/>
              <a:t> primitive enforce domain rule validation at creation time.</a:t>
            </a:r>
          </a:p>
          <a:p>
            <a:endParaRPr lang="en-US" sz="2400" dirty="0"/>
          </a:p>
          <a:p>
            <a:r>
              <a:rPr lang="en-US" sz="2400" dirty="0"/>
              <a:t>This reduced the attack vector to data that meets the rules in the context where it’s used</a:t>
            </a:r>
          </a:p>
          <a:p>
            <a:endParaRPr lang="en-US" sz="2400" dirty="0"/>
          </a:p>
          <a:p>
            <a:r>
              <a:rPr lang="en-US" sz="2400" dirty="0">
                <a:latin typeface="Consolas" panose="020B0609020204030204" pitchFamily="49" charset="0"/>
              </a:rPr>
              <a:t>&lt;script&gt; alert(“EVIL”) &lt;/script&gt; </a:t>
            </a:r>
            <a:r>
              <a:rPr lang="en-US" sz="2400" dirty="0"/>
              <a:t>doesn’t meet the rules (fails the regex) and is rejected by design</a:t>
            </a:r>
          </a:p>
        </p:txBody>
      </p:sp>
      <p:sp>
        <p:nvSpPr>
          <p:cNvPr id="7" name="TextBox 6">
            <a:extLst>
              <a:ext uri="{FF2B5EF4-FFF2-40B4-BE49-F238E27FC236}">
                <a16:creationId xmlns:a16="http://schemas.microsoft.com/office/drawing/2014/main" id="{B856620B-BE86-9080-EBD0-C650E597B7A2}"/>
              </a:ext>
            </a:extLst>
          </p:cNvPr>
          <p:cNvSpPr txBox="1"/>
          <p:nvPr/>
        </p:nvSpPr>
        <p:spPr>
          <a:xfrm>
            <a:off x="777240" y="4209472"/>
            <a:ext cx="10637520" cy="1015663"/>
          </a:xfrm>
          <a:prstGeom prst="rect">
            <a:avLst/>
          </a:prstGeom>
          <a:noFill/>
        </p:spPr>
        <p:txBody>
          <a:bodyPr wrap="square" rtlCol="0">
            <a:spAutoFit/>
          </a:bodyPr>
          <a:lstStyle/>
          <a:p>
            <a:r>
              <a:rPr lang="en-US" sz="2000" b="1" dirty="0"/>
              <a:t>Principle of Fail-Fast</a:t>
            </a:r>
            <a:r>
              <a:rPr lang="en-US" sz="2000" dirty="0"/>
              <a:t>: detect and respond to errors as early of possible. If in invalid state occurs (such as invalid object creation), do not let program proceed with invalid state. Program deals with invalid state </a:t>
            </a:r>
            <a:r>
              <a:rPr lang="en-US" sz="2000" dirty="0">
                <a:sym typeface="Wingdings" panose="05000000000000000000" pitchFamily="2" charset="2"/>
              </a:rPr>
              <a:t> Weird things happen  Potential Vulnerabilities</a:t>
            </a:r>
            <a:endParaRPr lang="en-US" sz="2000" dirty="0"/>
          </a:p>
        </p:txBody>
      </p:sp>
      <p:sp>
        <p:nvSpPr>
          <p:cNvPr id="9" name="TextBox 8">
            <a:extLst>
              <a:ext uri="{FF2B5EF4-FFF2-40B4-BE49-F238E27FC236}">
                <a16:creationId xmlns:a16="http://schemas.microsoft.com/office/drawing/2014/main" id="{A17277B0-960B-9920-AF1C-43F0B3EC9097}"/>
              </a:ext>
            </a:extLst>
          </p:cNvPr>
          <p:cNvSpPr txBox="1"/>
          <p:nvPr/>
        </p:nvSpPr>
        <p:spPr>
          <a:xfrm>
            <a:off x="934269" y="5320819"/>
            <a:ext cx="9764211" cy="369332"/>
          </a:xfrm>
          <a:prstGeom prst="rect">
            <a:avLst/>
          </a:prstGeom>
          <a:noFill/>
        </p:spPr>
        <p:txBody>
          <a:bodyPr wrap="none" rtlCol="0">
            <a:spAutoFit/>
          </a:bodyPr>
          <a:lstStyle/>
          <a:p>
            <a:r>
              <a:rPr lang="en-US" dirty="0"/>
              <a:t>Fail-Fast is part of our design w/ Domain Primitives, which makes our application more secure</a:t>
            </a:r>
          </a:p>
        </p:txBody>
      </p:sp>
    </p:spTree>
    <p:extLst>
      <p:ext uri="{BB962C8B-B14F-4D97-AF65-F5344CB8AC3E}">
        <p14:creationId xmlns:p14="http://schemas.microsoft.com/office/powerpoint/2010/main" val="3399077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D50EEF-8618-E2D0-E1BA-4A60596371C4}"/>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3FBE69C9-10DA-52F6-DC84-C9C46E067F7B}"/>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50B8CB27-F33F-1764-830A-D760391B9CA9}"/>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D3665601-67F7-2AAD-FE6A-3285126B1F71}"/>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3B6155CD-632A-9894-6067-F1216FCC38EE}"/>
              </a:ext>
            </a:extLst>
          </p:cNvPr>
          <p:cNvSpPr>
            <a:spLocks noGrp="1"/>
          </p:cNvSpPr>
          <p:nvPr>
            <p:ph type="sldNum" sz="quarter" idx="7"/>
          </p:nvPr>
        </p:nvSpPr>
        <p:spPr/>
        <p:txBody>
          <a:bodyPr/>
          <a:lstStyle/>
          <a:p>
            <a:fld id="{B6F15528-21DE-4FAA-801E-634DDDAF4B2B}" type="slidenum">
              <a:rPr lang="en-US" smtClean="0"/>
              <a:t>37</a:t>
            </a:fld>
            <a:endParaRPr lang="en-US" dirty="0"/>
          </a:p>
        </p:txBody>
      </p:sp>
      <p:pic>
        <p:nvPicPr>
          <p:cNvPr id="1026" name="Picture 2">
            <a:extLst>
              <a:ext uri="{FF2B5EF4-FFF2-40B4-BE49-F238E27FC236}">
                <a16:creationId xmlns:a16="http://schemas.microsoft.com/office/drawing/2014/main" id="{336453AC-053D-92CE-6924-6EC9D2B2DE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3C15E8-4DE9-B50B-80D9-F19BD303BEF0}"/>
              </a:ext>
            </a:extLst>
          </p:cNvPr>
          <p:cNvSpPr txBox="1"/>
          <p:nvPr/>
        </p:nvSpPr>
        <p:spPr>
          <a:xfrm>
            <a:off x="609600" y="457200"/>
            <a:ext cx="10744200" cy="1200329"/>
          </a:xfrm>
          <a:prstGeom prst="rect">
            <a:avLst/>
          </a:prstGeom>
          <a:noFill/>
        </p:spPr>
        <p:txBody>
          <a:bodyPr wrap="square" rtlCol="0">
            <a:spAutoFit/>
          </a:bodyPr>
          <a:lstStyle/>
          <a:p>
            <a:r>
              <a:rPr lang="en-US" sz="2400" b="1" dirty="0"/>
              <a:t>Domain-Driven Design</a:t>
            </a:r>
            <a:r>
              <a:rPr lang="en-US" sz="2400" dirty="0"/>
              <a:t>: focus of modeling software to match a domain according to input from domain experts. Divide system into bounded contexts (domain primitives), each having their own model</a:t>
            </a:r>
          </a:p>
        </p:txBody>
      </p:sp>
      <p:sp>
        <p:nvSpPr>
          <p:cNvPr id="8" name="TextBox 7">
            <a:extLst>
              <a:ext uri="{FF2B5EF4-FFF2-40B4-BE49-F238E27FC236}">
                <a16:creationId xmlns:a16="http://schemas.microsoft.com/office/drawing/2014/main" id="{5DCE14A6-66A4-689E-0C93-A4D12D4E5252}"/>
              </a:ext>
            </a:extLst>
          </p:cNvPr>
          <p:cNvSpPr txBox="1"/>
          <p:nvPr/>
        </p:nvSpPr>
        <p:spPr>
          <a:xfrm>
            <a:off x="2514600" y="1752600"/>
            <a:ext cx="5232523" cy="369332"/>
          </a:xfrm>
          <a:prstGeom prst="rect">
            <a:avLst/>
          </a:prstGeom>
          <a:noFill/>
        </p:spPr>
        <p:txBody>
          <a:bodyPr wrap="none" rtlCol="0">
            <a:spAutoFit/>
          </a:bodyPr>
          <a:lstStyle/>
          <a:p>
            <a:r>
              <a:rPr lang="en-US" dirty="0"/>
              <a:t>Shallow modeling (bad) </a:t>
            </a:r>
            <a:r>
              <a:rPr lang="en-US" dirty="0">
                <a:sym typeface="Wingdings" panose="05000000000000000000" pitchFamily="2" charset="2"/>
              </a:rPr>
              <a:t> Deep Modeling (good)</a:t>
            </a:r>
            <a:endParaRPr lang="en-US" dirty="0"/>
          </a:p>
        </p:txBody>
      </p:sp>
      <p:graphicFrame>
        <p:nvGraphicFramePr>
          <p:cNvPr id="10" name="Table 9">
            <a:extLst>
              <a:ext uri="{FF2B5EF4-FFF2-40B4-BE49-F238E27FC236}">
                <a16:creationId xmlns:a16="http://schemas.microsoft.com/office/drawing/2014/main" id="{0A86B9AB-45A1-FA57-859B-F6E858D1DCBE}"/>
              </a:ext>
            </a:extLst>
          </p:cNvPr>
          <p:cNvGraphicFramePr>
            <a:graphicFrameLocks noGrp="1"/>
          </p:cNvGraphicFramePr>
          <p:nvPr>
            <p:extLst>
              <p:ext uri="{D42A27DB-BD31-4B8C-83A1-F6EECF244321}">
                <p14:modId xmlns:p14="http://schemas.microsoft.com/office/powerpoint/2010/main" val="989515804"/>
              </p:ext>
            </p:extLst>
          </p:nvPr>
        </p:nvGraphicFramePr>
        <p:xfrm>
          <a:off x="3962400" y="3733800"/>
          <a:ext cx="3048000" cy="1651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err="1">
                          <a:solidFill>
                            <a:schemeClr val="tx1"/>
                          </a:solidFill>
                          <a:latin typeface="Consolas" panose="020B0609020204030204" pitchFamily="49" charset="0"/>
                        </a:rPr>
                        <a:t>BookOrder</a:t>
                      </a:r>
                      <a:endParaRPr lang="en-US"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title: </a:t>
                      </a:r>
                      <a:r>
                        <a:rPr lang="en-US" b="0" dirty="0" err="1">
                          <a:solidFill>
                            <a:schemeClr val="tx1"/>
                          </a:solidFill>
                          <a:latin typeface="Consolas" panose="020B0609020204030204" pitchFamily="49" charset="0"/>
                        </a:rPr>
                        <a:t>BookTitle</a:t>
                      </a:r>
                      <a:endParaRPr lang="en-US" b="0" dirty="0">
                        <a:solidFill>
                          <a:schemeClr val="tx1"/>
                        </a:solidFill>
                        <a:latin typeface="Consolas" panose="020B0609020204030204" pitchFamily="49" charset="0"/>
                      </a:endParaRPr>
                    </a:p>
                    <a:p>
                      <a:pPr marL="285750" indent="-285750">
                        <a:buFontTx/>
                        <a:buChar char="-"/>
                      </a:pPr>
                      <a:r>
                        <a:rPr lang="en-US" b="0" dirty="0" err="1">
                          <a:solidFill>
                            <a:schemeClr val="tx1"/>
                          </a:solidFill>
                          <a:latin typeface="Consolas" panose="020B0609020204030204" pitchFamily="49" charset="0"/>
                        </a:rPr>
                        <a:t>isbn</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Isbn</a:t>
                      </a:r>
                      <a:endParaRPr lang="en-US" b="0" dirty="0">
                        <a:solidFill>
                          <a:schemeClr val="tx1"/>
                        </a:solidFill>
                        <a:latin typeface="Consolas" panose="020B0609020204030204" pitchFamily="49" charset="0"/>
                      </a:endParaRPr>
                    </a:p>
                    <a:p>
                      <a:pPr marL="285750" indent="-285750">
                        <a:buFontTx/>
                        <a:buChar char="-"/>
                      </a:pPr>
                      <a:r>
                        <a:rPr lang="en-US" b="0" dirty="0">
                          <a:solidFill>
                            <a:schemeClr val="tx1"/>
                          </a:solidFill>
                          <a:latin typeface="Consolas" panose="020B0609020204030204" pitchFamily="49" charset="0"/>
                        </a:rPr>
                        <a:t>quantity: 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p:graphicFrame>
        <p:nvGraphicFramePr>
          <p:cNvPr id="11" name="Table 10">
            <a:extLst>
              <a:ext uri="{FF2B5EF4-FFF2-40B4-BE49-F238E27FC236}">
                <a16:creationId xmlns:a16="http://schemas.microsoft.com/office/drawing/2014/main" id="{65BB4AE3-CB5D-EEA9-3DB0-D2D86457D1B5}"/>
              </a:ext>
            </a:extLst>
          </p:cNvPr>
          <p:cNvGraphicFramePr>
            <a:graphicFrameLocks noGrp="1"/>
          </p:cNvGraphicFramePr>
          <p:nvPr>
            <p:extLst>
              <p:ext uri="{D42A27DB-BD31-4B8C-83A1-F6EECF244321}">
                <p14:modId xmlns:p14="http://schemas.microsoft.com/office/powerpoint/2010/main" val="607291274"/>
              </p:ext>
            </p:extLst>
          </p:nvPr>
        </p:nvGraphicFramePr>
        <p:xfrm>
          <a:off x="152400" y="2231360"/>
          <a:ext cx="3048000" cy="136554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err="1">
                          <a:solidFill>
                            <a:schemeClr val="tx1"/>
                          </a:solidFill>
                          <a:latin typeface="Consolas" panose="020B0609020204030204" pitchFamily="49" charset="0"/>
                        </a:rPr>
                        <a:t>BookTitle</a:t>
                      </a:r>
                      <a:endParaRPr lang="en-US"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title: 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(validation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p:graphicFrame>
        <p:nvGraphicFramePr>
          <p:cNvPr id="12" name="Table 11">
            <a:extLst>
              <a:ext uri="{FF2B5EF4-FFF2-40B4-BE49-F238E27FC236}">
                <a16:creationId xmlns:a16="http://schemas.microsoft.com/office/drawing/2014/main" id="{9A6204E6-34D8-E6B4-11FE-A660C1A24D23}"/>
              </a:ext>
            </a:extLst>
          </p:cNvPr>
          <p:cNvGraphicFramePr>
            <a:graphicFrameLocks noGrp="1"/>
          </p:cNvGraphicFramePr>
          <p:nvPr>
            <p:extLst>
              <p:ext uri="{D42A27DB-BD31-4B8C-83A1-F6EECF244321}">
                <p14:modId xmlns:p14="http://schemas.microsoft.com/office/powerpoint/2010/main" val="2728166661"/>
              </p:ext>
            </p:extLst>
          </p:nvPr>
        </p:nvGraphicFramePr>
        <p:xfrm>
          <a:off x="152400" y="3850284"/>
          <a:ext cx="3048000" cy="136554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err="1">
                          <a:solidFill>
                            <a:schemeClr val="tx1"/>
                          </a:solidFill>
                          <a:latin typeface="Consolas" panose="020B0609020204030204" pitchFamily="49" charset="0"/>
                        </a:rPr>
                        <a:t>Isbn</a:t>
                      </a:r>
                      <a:endParaRPr lang="en-US"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err="1">
                          <a:solidFill>
                            <a:schemeClr val="tx1"/>
                          </a:solidFill>
                          <a:latin typeface="Consolas" panose="020B0609020204030204" pitchFamily="49" charset="0"/>
                        </a:rPr>
                        <a:t>isbn</a:t>
                      </a:r>
                      <a:r>
                        <a:rPr lang="en-US" b="0" dirty="0">
                          <a:solidFill>
                            <a:schemeClr val="tx1"/>
                          </a:solidFill>
                          <a:latin typeface="Consolas" panose="020B0609020204030204" pitchFamily="49" charset="0"/>
                        </a:rPr>
                        <a:t>: 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(validation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p:graphicFrame>
        <p:nvGraphicFramePr>
          <p:cNvPr id="13" name="Table 12">
            <a:extLst>
              <a:ext uri="{FF2B5EF4-FFF2-40B4-BE49-F238E27FC236}">
                <a16:creationId xmlns:a16="http://schemas.microsoft.com/office/drawing/2014/main" id="{3DFD46D8-C917-2E9D-EC2D-467685430765}"/>
              </a:ext>
            </a:extLst>
          </p:cNvPr>
          <p:cNvGraphicFramePr>
            <a:graphicFrameLocks noGrp="1"/>
          </p:cNvGraphicFramePr>
          <p:nvPr>
            <p:extLst>
              <p:ext uri="{D42A27DB-BD31-4B8C-83A1-F6EECF244321}">
                <p14:modId xmlns:p14="http://schemas.microsoft.com/office/powerpoint/2010/main" val="3425611425"/>
              </p:ext>
            </p:extLst>
          </p:nvPr>
        </p:nvGraphicFramePr>
        <p:xfrm>
          <a:off x="152400" y="5384800"/>
          <a:ext cx="3048000" cy="136554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a:solidFill>
                            <a:schemeClr val="tx1"/>
                          </a:solidFill>
                          <a:latin typeface="Consolas" panose="020B0609020204030204" pitchFamily="49"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quantity: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(validation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EC45A964-D0C3-0BFC-F78D-18E6AD305ED4}"/>
                  </a:ext>
                </a:extLst>
              </p14:cNvPr>
              <p14:cNvContentPartPr/>
              <p14:nvPr/>
            </p14:nvContentPartPr>
            <p14:xfrm>
              <a:off x="3212600" y="4520620"/>
              <a:ext cx="743400" cy="1581480"/>
            </p14:xfrm>
          </p:contentPart>
        </mc:Choice>
        <mc:Fallback xmlns="">
          <p:pic>
            <p:nvPicPr>
              <p:cNvPr id="15" name="Ink 14">
                <a:extLst>
                  <a:ext uri="{FF2B5EF4-FFF2-40B4-BE49-F238E27FC236}">
                    <a16:creationId xmlns:a16="http://schemas.microsoft.com/office/drawing/2014/main" id="{EC45A964-D0C3-0BFC-F78D-18E6AD305ED4}"/>
                  </a:ext>
                </a:extLst>
              </p:cNvPr>
              <p:cNvPicPr/>
              <p:nvPr/>
            </p:nvPicPr>
            <p:blipFill>
              <a:blip r:embed="rId4"/>
              <a:stretch>
                <a:fillRect/>
              </a:stretch>
            </p:blipFill>
            <p:spPr>
              <a:xfrm>
                <a:off x="3206480" y="4514500"/>
                <a:ext cx="75564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3B0C5EA0-7EAA-A426-F2F5-B5D96D73E1E6}"/>
                  </a:ext>
                </a:extLst>
              </p14:cNvPr>
              <p14:cNvContentPartPr/>
              <p14:nvPr/>
            </p14:nvContentPartPr>
            <p14:xfrm>
              <a:off x="3193520" y="4482460"/>
              <a:ext cx="762480" cy="19440"/>
            </p14:xfrm>
          </p:contentPart>
        </mc:Choice>
        <mc:Fallback xmlns="">
          <p:pic>
            <p:nvPicPr>
              <p:cNvPr id="18" name="Ink 17">
                <a:extLst>
                  <a:ext uri="{FF2B5EF4-FFF2-40B4-BE49-F238E27FC236}">
                    <a16:creationId xmlns:a16="http://schemas.microsoft.com/office/drawing/2014/main" id="{3B0C5EA0-7EAA-A426-F2F5-B5D96D73E1E6}"/>
                  </a:ext>
                </a:extLst>
              </p:cNvPr>
              <p:cNvPicPr/>
              <p:nvPr/>
            </p:nvPicPr>
            <p:blipFill>
              <a:blip r:embed="rId6"/>
              <a:stretch>
                <a:fillRect/>
              </a:stretch>
            </p:blipFill>
            <p:spPr>
              <a:xfrm>
                <a:off x="3187400" y="4476340"/>
                <a:ext cx="774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6D7DEAA1-EB78-4573-D026-7CB1F200BCA6}"/>
                  </a:ext>
                </a:extLst>
              </p14:cNvPr>
              <p14:cNvContentPartPr/>
              <p14:nvPr/>
            </p14:nvContentPartPr>
            <p14:xfrm>
              <a:off x="3206120" y="2939500"/>
              <a:ext cx="756000" cy="1562400"/>
            </p14:xfrm>
          </p:contentPart>
        </mc:Choice>
        <mc:Fallback xmlns="">
          <p:pic>
            <p:nvPicPr>
              <p:cNvPr id="21" name="Ink 20">
                <a:extLst>
                  <a:ext uri="{FF2B5EF4-FFF2-40B4-BE49-F238E27FC236}">
                    <a16:creationId xmlns:a16="http://schemas.microsoft.com/office/drawing/2014/main" id="{6D7DEAA1-EB78-4573-D026-7CB1F200BCA6}"/>
                  </a:ext>
                </a:extLst>
              </p:cNvPr>
              <p:cNvPicPr/>
              <p:nvPr/>
            </p:nvPicPr>
            <p:blipFill>
              <a:blip r:embed="rId8"/>
              <a:stretch>
                <a:fillRect/>
              </a:stretch>
            </p:blipFill>
            <p:spPr>
              <a:xfrm>
                <a:off x="3200000" y="2933380"/>
                <a:ext cx="768240" cy="157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A610CC13-DD04-53C6-E5C9-6A7A96E1E6F6}"/>
                  </a:ext>
                </a:extLst>
              </p14:cNvPr>
              <p14:cNvContentPartPr/>
              <p14:nvPr/>
            </p14:nvContentPartPr>
            <p14:xfrm>
              <a:off x="7016360" y="4540060"/>
              <a:ext cx="737280" cy="720"/>
            </p14:xfrm>
          </p:contentPart>
        </mc:Choice>
        <mc:Fallback xmlns="">
          <p:pic>
            <p:nvPicPr>
              <p:cNvPr id="23" name="Ink 22">
                <a:extLst>
                  <a:ext uri="{FF2B5EF4-FFF2-40B4-BE49-F238E27FC236}">
                    <a16:creationId xmlns:a16="http://schemas.microsoft.com/office/drawing/2014/main" id="{A610CC13-DD04-53C6-E5C9-6A7A96E1E6F6}"/>
                  </a:ext>
                </a:extLst>
              </p:cNvPr>
              <p:cNvPicPr/>
              <p:nvPr/>
            </p:nvPicPr>
            <p:blipFill>
              <a:blip r:embed="rId10"/>
              <a:stretch>
                <a:fillRect/>
              </a:stretch>
            </p:blipFill>
            <p:spPr>
              <a:xfrm>
                <a:off x="7010240" y="4527820"/>
                <a:ext cx="749520" cy="25200"/>
              </a:xfrm>
              <a:prstGeom prst="rect">
                <a:avLst/>
              </a:prstGeom>
            </p:spPr>
          </p:pic>
        </mc:Fallback>
      </mc:AlternateContent>
      <p:graphicFrame>
        <p:nvGraphicFramePr>
          <p:cNvPr id="26" name="Table 25">
            <a:extLst>
              <a:ext uri="{FF2B5EF4-FFF2-40B4-BE49-F238E27FC236}">
                <a16:creationId xmlns:a16="http://schemas.microsoft.com/office/drawing/2014/main" id="{4852E0D8-0FB3-6CFA-8EED-470784D87D50}"/>
              </a:ext>
            </a:extLst>
          </p:cNvPr>
          <p:cNvGraphicFramePr>
            <a:graphicFrameLocks noGrp="1"/>
          </p:cNvGraphicFramePr>
          <p:nvPr>
            <p:extLst>
              <p:ext uri="{D42A27DB-BD31-4B8C-83A1-F6EECF244321}">
                <p14:modId xmlns:p14="http://schemas.microsoft.com/office/powerpoint/2010/main" val="359185831"/>
              </p:ext>
            </p:extLst>
          </p:nvPr>
        </p:nvGraphicFramePr>
        <p:xfrm>
          <a:off x="7772400" y="3842514"/>
          <a:ext cx="3810000" cy="137668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2219660943"/>
                    </a:ext>
                  </a:extLst>
                </a:gridCol>
              </a:tblGrid>
              <a:tr h="294640">
                <a:tc>
                  <a:txBody>
                    <a:bodyPr/>
                    <a:lstStyle/>
                    <a:p>
                      <a:pPr algn="ctr"/>
                      <a:r>
                        <a:rPr lang="en-US" b="0" dirty="0">
                          <a:solidFill>
                            <a:schemeClr val="tx1"/>
                          </a:solidFill>
                          <a:latin typeface="Consolas" panose="020B0609020204030204" pitchFamily="49" charset="0"/>
                        </a:rPr>
                        <a:t>Cart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cart: List&lt;</a:t>
                      </a:r>
                      <a:r>
                        <a:rPr lang="en-US" b="0" dirty="0" err="1">
                          <a:solidFill>
                            <a:schemeClr val="tx1"/>
                          </a:solidFill>
                          <a:latin typeface="Consolas" panose="020B0609020204030204" pitchFamily="49" charset="0"/>
                        </a:rPr>
                        <a:t>BookOrder</a:t>
                      </a:r>
                      <a:r>
                        <a:rPr lang="en-US" b="0" dirty="0">
                          <a:solidFill>
                            <a:schemeClr val="tx1"/>
                          </a:solidFill>
                          <a:latin typeface="Consolas" panose="020B0609020204030204" pitchFamily="49" charset="0"/>
                        </a:rPr>
                        <a:t>&gt;</a:t>
                      </a:r>
                    </a:p>
                    <a:p>
                      <a:pPr marL="285750" indent="-285750">
                        <a:buFontTx/>
                        <a:buChar char="-"/>
                      </a:pPr>
                      <a:r>
                        <a:rPr lang="en-US" b="0" dirty="0">
                          <a:solidFill>
                            <a:schemeClr val="tx1"/>
                          </a:solidFill>
                          <a:latin typeface="Consolas" panose="020B0609020204030204" pitchFamily="49" charset="0"/>
                        </a:rPr>
                        <a:t>email: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p:graphicFrame>
        <p:nvGraphicFramePr>
          <p:cNvPr id="27" name="Table 26">
            <a:extLst>
              <a:ext uri="{FF2B5EF4-FFF2-40B4-BE49-F238E27FC236}">
                <a16:creationId xmlns:a16="http://schemas.microsoft.com/office/drawing/2014/main" id="{936FB2FF-F943-8E29-72E5-7825EC4D9E18}"/>
              </a:ext>
            </a:extLst>
          </p:cNvPr>
          <p:cNvGraphicFramePr>
            <a:graphicFrameLocks noGrp="1"/>
          </p:cNvGraphicFramePr>
          <p:nvPr>
            <p:extLst>
              <p:ext uri="{D42A27DB-BD31-4B8C-83A1-F6EECF244321}">
                <p14:modId xmlns:p14="http://schemas.microsoft.com/office/powerpoint/2010/main" val="2568723164"/>
              </p:ext>
            </p:extLst>
          </p:nvPr>
        </p:nvGraphicFramePr>
        <p:xfrm>
          <a:off x="8229882" y="1676579"/>
          <a:ext cx="3048000" cy="136554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a:solidFill>
                            <a:schemeClr val="tx1"/>
                          </a:solidFill>
                          <a:latin typeface="Consolas" panose="020B0609020204030204" pitchFamily="49" charset="0"/>
                        </a:rPr>
                        <a:t>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email: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(validation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302DA066-0E07-1E0B-5CCA-85C668FB85AB}"/>
                  </a:ext>
                </a:extLst>
              </p14:cNvPr>
              <p14:cNvContentPartPr/>
              <p14:nvPr/>
            </p14:nvContentPartPr>
            <p14:xfrm>
              <a:off x="9746600" y="3041020"/>
              <a:ext cx="360" cy="787680"/>
            </p14:xfrm>
          </p:contentPart>
        </mc:Choice>
        <mc:Fallback xmlns="">
          <p:pic>
            <p:nvPicPr>
              <p:cNvPr id="29" name="Ink 28">
                <a:extLst>
                  <a:ext uri="{FF2B5EF4-FFF2-40B4-BE49-F238E27FC236}">
                    <a16:creationId xmlns:a16="http://schemas.microsoft.com/office/drawing/2014/main" id="{302DA066-0E07-1E0B-5CCA-85C668FB85AB}"/>
                  </a:ext>
                </a:extLst>
              </p:cNvPr>
              <p:cNvPicPr/>
              <p:nvPr/>
            </p:nvPicPr>
            <p:blipFill>
              <a:blip r:embed="rId12"/>
              <a:stretch>
                <a:fillRect/>
              </a:stretch>
            </p:blipFill>
            <p:spPr>
              <a:xfrm>
                <a:off x="9740480" y="3034900"/>
                <a:ext cx="12600" cy="799920"/>
              </a:xfrm>
              <a:prstGeom prst="rect">
                <a:avLst/>
              </a:prstGeom>
            </p:spPr>
          </p:pic>
        </mc:Fallback>
      </mc:AlternateContent>
      <p:sp>
        <p:nvSpPr>
          <p:cNvPr id="30" name="TextBox 29">
            <a:extLst>
              <a:ext uri="{FF2B5EF4-FFF2-40B4-BE49-F238E27FC236}">
                <a16:creationId xmlns:a16="http://schemas.microsoft.com/office/drawing/2014/main" id="{96A5D83C-CC39-892D-F639-E569A4A67012}"/>
              </a:ext>
            </a:extLst>
          </p:cNvPr>
          <p:cNvSpPr txBox="1"/>
          <p:nvPr/>
        </p:nvSpPr>
        <p:spPr>
          <a:xfrm>
            <a:off x="4412793" y="5755128"/>
            <a:ext cx="7111242" cy="400110"/>
          </a:xfrm>
          <a:prstGeom prst="rect">
            <a:avLst/>
          </a:prstGeom>
          <a:noFill/>
        </p:spPr>
        <p:txBody>
          <a:bodyPr wrap="none" rtlCol="0">
            <a:spAutoFit/>
          </a:bodyPr>
          <a:lstStyle/>
          <a:p>
            <a:r>
              <a:rPr lang="en-US" sz="2000" dirty="0" err="1">
                <a:latin typeface="Consolas" panose="020B0609020204030204" pitchFamily="49" charset="0"/>
              </a:rPr>
              <a:t>BookTitle</a:t>
            </a:r>
            <a:r>
              <a:rPr lang="en-US" sz="2000" dirty="0"/>
              <a:t>, </a:t>
            </a:r>
            <a:r>
              <a:rPr lang="en-US" sz="2000" dirty="0" err="1">
                <a:latin typeface="Consolas" panose="020B0609020204030204" pitchFamily="49" charset="0"/>
              </a:rPr>
              <a:t>Isbn</a:t>
            </a:r>
            <a:r>
              <a:rPr lang="en-US" sz="2000" dirty="0"/>
              <a:t>, </a:t>
            </a:r>
            <a:r>
              <a:rPr lang="en-US" sz="2000" dirty="0">
                <a:latin typeface="Consolas" panose="020B0609020204030204" pitchFamily="49" charset="0"/>
              </a:rPr>
              <a:t>Quantity</a:t>
            </a:r>
            <a:r>
              <a:rPr lang="en-US" sz="2000" dirty="0"/>
              <a:t>, </a:t>
            </a:r>
            <a:r>
              <a:rPr lang="en-US" sz="2000" dirty="0">
                <a:latin typeface="Consolas" panose="020B0609020204030204" pitchFamily="49" charset="0"/>
              </a:rPr>
              <a:t>Email</a:t>
            </a:r>
            <a:r>
              <a:rPr lang="en-US" sz="2000" dirty="0"/>
              <a:t> are all domain primitives</a:t>
            </a:r>
          </a:p>
        </p:txBody>
      </p:sp>
    </p:spTree>
    <p:extLst>
      <p:ext uri="{BB962C8B-B14F-4D97-AF65-F5344CB8AC3E}">
        <p14:creationId xmlns:p14="http://schemas.microsoft.com/office/powerpoint/2010/main" val="2882398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55F1AD6-8D7D-5A2A-985B-5C946A33AD95}"/>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F15BD9BE-289A-A00A-ACF2-AC6E6B92BCEF}"/>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37A2B7DC-9D7E-AB09-63D3-44DAB5A3BBDB}"/>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259CD763-A72F-74C1-DC8E-D69D32E60CDA}"/>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650DF537-9004-4B59-C97C-6EEAE05E875F}"/>
              </a:ext>
            </a:extLst>
          </p:cNvPr>
          <p:cNvSpPr>
            <a:spLocks noGrp="1"/>
          </p:cNvSpPr>
          <p:nvPr>
            <p:ph type="sldNum" sz="quarter" idx="7"/>
          </p:nvPr>
        </p:nvSpPr>
        <p:spPr/>
        <p:txBody>
          <a:bodyPr/>
          <a:lstStyle/>
          <a:p>
            <a:fld id="{B6F15528-21DE-4FAA-801E-634DDDAF4B2B}" type="slidenum">
              <a:rPr lang="en-US" smtClean="0"/>
              <a:t>38</a:t>
            </a:fld>
            <a:endParaRPr lang="en-US" dirty="0"/>
          </a:p>
        </p:txBody>
      </p:sp>
      <p:pic>
        <p:nvPicPr>
          <p:cNvPr id="1026" name="Picture 2">
            <a:extLst>
              <a:ext uri="{FF2B5EF4-FFF2-40B4-BE49-F238E27FC236}">
                <a16:creationId xmlns:a16="http://schemas.microsoft.com/office/drawing/2014/main" id="{9A160EB4-ED62-F359-8E82-B9A8CBE3FD4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E29C91E6-14DD-CE26-61F4-8AAB791EE671}"/>
              </a:ext>
            </a:extLst>
          </p:cNvPr>
          <p:cNvGraphicFramePr>
            <a:graphicFrameLocks noGrp="1"/>
          </p:cNvGraphicFramePr>
          <p:nvPr/>
        </p:nvGraphicFramePr>
        <p:xfrm>
          <a:off x="3962400" y="3733800"/>
          <a:ext cx="3048000" cy="1651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err="1">
                          <a:solidFill>
                            <a:schemeClr val="tx1"/>
                          </a:solidFill>
                          <a:latin typeface="Consolas" panose="020B0609020204030204" pitchFamily="49" charset="0"/>
                        </a:rPr>
                        <a:t>BookOrder</a:t>
                      </a:r>
                      <a:endParaRPr lang="en-US"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title: </a:t>
                      </a:r>
                      <a:r>
                        <a:rPr lang="en-US" b="0" dirty="0" err="1">
                          <a:solidFill>
                            <a:schemeClr val="tx1"/>
                          </a:solidFill>
                          <a:latin typeface="Consolas" panose="020B0609020204030204" pitchFamily="49" charset="0"/>
                        </a:rPr>
                        <a:t>BookTitle</a:t>
                      </a:r>
                      <a:endParaRPr lang="en-US" b="0" dirty="0">
                        <a:solidFill>
                          <a:schemeClr val="tx1"/>
                        </a:solidFill>
                        <a:latin typeface="Consolas" panose="020B0609020204030204" pitchFamily="49" charset="0"/>
                      </a:endParaRPr>
                    </a:p>
                    <a:p>
                      <a:pPr marL="285750" indent="-285750">
                        <a:buFontTx/>
                        <a:buChar char="-"/>
                      </a:pPr>
                      <a:r>
                        <a:rPr lang="en-US" b="0" dirty="0" err="1">
                          <a:solidFill>
                            <a:schemeClr val="tx1"/>
                          </a:solidFill>
                          <a:latin typeface="Consolas" panose="020B0609020204030204" pitchFamily="49" charset="0"/>
                        </a:rPr>
                        <a:t>isbn</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Isbn</a:t>
                      </a:r>
                      <a:endParaRPr lang="en-US" b="0" dirty="0">
                        <a:solidFill>
                          <a:schemeClr val="tx1"/>
                        </a:solidFill>
                        <a:latin typeface="Consolas" panose="020B0609020204030204" pitchFamily="49" charset="0"/>
                      </a:endParaRPr>
                    </a:p>
                    <a:p>
                      <a:pPr marL="285750" indent="-285750">
                        <a:buFontTx/>
                        <a:buChar char="-"/>
                      </a:pPr>
                      <a:r>
                        <a:rPr lang="en-US" b="0" dirty="0">
                          <a:solidFill>
                            <a:schemeClr val="tx1"/>
                          </a:solidFill>
                          <a:latin typeface="Consolas" panose="020B0609020204030204" pitchFamily="49" charset="0"/>
                        </a:rPr>
                        <a:t>quantity: 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p:graphicFrame>
        <p:nvGraphicFramePr>
          <p:cNvPr id="11" name="Table 10">
            <a:extLst>
              <a:ext uri="{FF2B5EF4-FFF2-40B4-BE49-F238E27FC236}">
                <a16:creationId xmlns:a16="http://schemas.microsoft.com/office/drawing/2014/main" id="{EE704E7B-D6C0-F9CC-E07B-6B4F8830815E}"/>
              </a:ext>
            </a:extLst>
          </p:cNvPr>
          <p:cNvGraphicFramePr>
            <a:graphicFrameLocks noGrp="1"/>
          </p:cNvGraphicFramePr>
          <p:nvPr/>
        </p:nvGraphicFramePr>
        <p:xfrm>
          <a:off x="152400" y="2231360"/>
          <a:ext cx="3048000" cy="136554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err="1">
                          <a:solidFill>
                            <a:schemeClr val="tx1"/>
                          </a:solidFill>
                          <a:latin typeface="Consolas" panose="020B0609020204030204" pitchFamily="49" charset="0"/>
                        </a:rPr>
                        <a:t>BookTitle</a:t>
                      </a:r>
                      <a:endParaRPr lang="en-US"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title: 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(validation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p:graphicFrame>
        <p:nvGraphicFramePr>
          <p:cNvPr id="12" name="Table 11">
            <a:extLst>
              <a:ext uri="{FF2B5EF4-FFF2-40B4-BE49-F238E27FC236}">
                <a16:creationId xmlns:a16="http://schemas.microsoft.com/office/drawing/2014/main" id="{06DFAB28-B9A4-A330-302C-886B688CE8AE}"/>
              </a:ext>
            </a:extLst>
          </p:cNvPr>
          <p:cNvGraphicFramePr>
            <a:graphicFrameLocks noGrp="1"/>
          </p:cNvGraphicFramePr>
          <p:nvPr/>
        </p:nvGraphicFramePr>
        <p:xfrm>
          <a:off x="152400" y="3850284"/>
          <a:ext cx="3048000" cy="136554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err="1">
                          <a:solidFill>
                            <a:schemeClr val="tx1"/>
                          </a:solidFill>
                          <a:latin typeface="Consolas" panose="020B0609020204030204" pitchFamily="49" charset="0"/>
                        </a:rPr>
                        <a:t>Isbn</a:t>
                      </a:r>
                      <a:endParaRPr lang="en-US" b="0" dirty="0">
                        <a:solidFill>
                          <a:schemeClr val="tx1"/>
                        </a:solidFill>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err="1">
                          <a:solidFill>
                            <a:schemeClr val="tx1"/>
                          </a:solidFill>
                          <a:latin typeface="Consolas" panose="020B0609020204030204" pitchFamily="49" charset="0"/>
                        </a:rPr>
                        <a:t>isbn</a:t>
                      </a:r>
                      <a:r>
                        <a:rPr lang="en-US" b="0" dirty="0">
                          <a:solidFill>
                            <a:schemeClr val="tx1"/>
                          </a:solidFill>
                          <a:latin typeface="Consolas" panose="020B0609020204030204" pitchFamily="49" charset="0"/>
                        </a:rPr>
                        <a:t>: String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(validation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p:graphicFrame>
        <p:nvGraphicFramePr>
          <p:cNvPr id="13" name="Table 12">
            <a:extLst>
              <a:ext uri="{FF2B5EF4-FFF2-40B4-BE49-F238E27FC236}">
                <a16:creationId xmlns:a16="http://schemas.microsoft.com/office/drawing/2014/main" id="{81CDC049-35F0-9042-A166-C241DB5AABAF}"/>
              </a:ext>
            </a:extLst>
          </p:cNvPr>
          <p:cNvGraphicFramePr>
            <a:graphicFrameLocks noGrp="1"/>
          </p:cNvGraphicFramePr>
          <p:nvPr/>
        </p:nvGraphicFramePr>
        <p:xfrm>
          <a:off x="152400" y="5384800"/>
          <a:ext cx="3048000" cy="136554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a:solidFill>
                            <a:schemeClr val="tx1"/>
                          </a:solidFill>
                          <a:latin typeface="Consolas" panose="020B0609020204030204" pitchFamily="49" charset="0"/>
                        </a:rPr>
                        <a:t>Quantity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quantity: 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(validation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8FFC5062-216C-EDE4-C5F0-D0A850498D32}"/>
                  </a:ext>
                </a:extLst>
              </p14:cNvPr>
              <p14:cNvContentPartPr/>
              <p14:nvPr/>
            </p14:nvContentPartPr>
            <p14:xfrm>
              <a:off x="3212600" y="4520620"/>
              <a:ext cx="743400" cy="1581480"/>
            </p14:xfrm>
          </p:contentPart>
        </mc:Choice>
        <mc:Fallback xmlns="">
          <p:pic>
            <p:nvPicPr>
              <p:cNvPr id="15" name="Ink 14">
                <a:extLst>
                  <a:ext uri="{FF2B5EF4-FFF2-40B4-BE49-F238E27FC236}">
                    <a16:creationId xmlns:a16="http://schemas.microsoft.com/office/drawing/2014/main" id="{8FFC5062-216C-EDE4-C5F0-D0A850498D32}"/>
                  </a:ext>
                </a:extLst>
              </p:cNvPr>
              <p:cNvPicPr/>
              <p:nvPr/>
            </p:nvPicPr>
            <p:blipFill>
              <a:blip r:embed="rId4"/>
              <a:stretch>
                <a:fillRect/>
              </a:stretch>
            </p:blipFill>
            <p:spPr>
              <a:xfrm>
                <a:off x="3206480" y="4514500"/>
                <a:ext cx="755640" cy="1593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F5D2AC8F-5F60-817F-FFC6-4895FD14FC40}"/>
                  </a:ext>
                </a:extLst>
              </p14:cNvPr>
              <p14:cNvContentPartPr/>
              <p14:nvPr/>
            </p14:nvContentPartPr>
            <p14:xfrm>
              <a:off x="3193520" y="4482460"/>
              <a:ext cx="762480" cy="19440"/>
            </p14:xfrm>
          </p:contentPart>
        </mc:Choice>
        <mc:Fallback xmlns="">
          <p:pic>
            <p:nvPicPr>
              <p:cNvPr id="18" name="Ink 17">
                <a:extLst>
                  <a:ext uri="{FF2B5EF4-FFF2-40B4-BE49-F238E27FC236}">
                    <a16:creationId xmlns:a16="http://schemas.microsoft.com/office/drawing/2014/main" id="{F5D2AC8F-5F60-817F-FFC6-4895FD14FC40}"/>
                  </a:ext>
                </a:extLst>
              </p:cNvPr>
              <p:cNvPicPr/>
              <p:nvPr/>
            </p:nvPicPr>
            <p:blipFill>
              <a:blip r:embed="rId6"/>
              <a:stretch>
                <a:fillRect/>
              </a:stretch>
            </p:blipFill>
            <p:spPr>
              <a:xfrm>
                <a:off x="3187397" y="4476340"/>
                <a:ext cx="774726"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66DA343A-809B-7C4B-A6D9-2DFB4189C695}"/>
                  </a:ext>
                </a:extLst>
              </p14:cNvPr>
              <p14:cNvContentPartPr/>
              <p14:nvPr/>
            </p14:nvContentPartPr>
            <p14:xfrm>
              <a:off x="3206120" y="2939500"/>
              <a:ext cx="756000" cy="1562400"/>
            </p14:xfrm>
          </p:contentPart>
        </mc:Choice>
        <mc:Fallback xmlns="">
          <p:pic>
            <p:nvPicPr>
              <p:cNvPr id="21" name="Ink 20">
                <a:extLst>
                  <a:ext uri="{FF2B5EF4-FFF2-40B4-BE49-F238E27FC236}">
                    <a16:creationId xmlns:a16="http://schemas.microsoft.com/office/drawing/2014/main" id="{66DA343A-809B-7C4B-A6D9-2DFB4189C695}"/>
                  </a:ext>
                </a:extLst>
              </p:cNvPr>
              <p:cNvPicPr/>
              <p:nvPr/>
            </p:nvPicPr>
            <p:blipFill>
              <a:blip r:embed="rId8"/>
              <a:stretch>
                <a:fillRect/>
              </a:stretch>
            </p:blipFill>
            <p:spPr>
              <a:xfrm>
                <a:off x="3200003" y="2933380"/>
                <a:ext cx="768234" cy="157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B885DC53-F8BD-E174-CCB7-463387A433FA}"/>
                  </a:ext>
                </a:extLst>
              </p14:cNvPr>
              <p14:cNvContentPartPr/>
              <p14:nvPr/>
            </p14:nvContentPartPr>
            <p14:xfrm>
              <a:off x="7016360" y="4540060"/>
              <a:ext cx="737280" cy="720"/>
            </p14:xfrm>
          </p:contentPart>
        </mc:Choice>
        <mc:Fallback xmlns="">
          <p:pic>
            <p:nvPicPr>
              <p:cNvPr id="23" name="Ink 22">
                <a:extLst>
                  <a:ext uri="{FF2B5EF4-FFF2-40B4-BE49-F238E27FC236}">
                    <a16:creationId xmlns:a16="http://schemas.microsoft.com/office/drawing/2014/main" id="{B885DC53-F8BD-E174-CCB7-463387A433FA}"/>
                  </a:ext>
                </a:extLst>
              </p:cNvPr>
              <p:cNvPicPr/>
              <p:nvPr/>
            </p:nvPicPr>
            <p:blipFill>
              <a:blip r:embed="rId10"/>
              <a:stretch>
                <a:fillRect/>
              </a:stretch>
            </p:blipFill>
            <p:spPr>
              <a:xfrm>
                <a:off x="7010240" y="4527820"/>
                <a:ext cx="749520" cy="25200"/>
              </a:xfrm>
              <a:prstGeom prst="rect">
                <a:avLst/>
              </a:prstGeom>
            </p:spPr>
          </p:pic>
        </mc:Fallback>
      </mc:AlternateContent>
      <p:graphicFrame>
        <p:nvGraphicFramePr>
          <p:cNvPr id="26" name="Table 25">
            <a:extLst>
              <a:ext uri="{FF2B5EF4-FFF2-40B4-BE49-F238E27FC236}">
                <a16:creationId xmlns:a16="http://schemas.microsoft.com/office/drawing/2014/main" id="{CAC4A1CF-D8E2-4DD7-1717-BD8CADB7DB76}"/>
              </a:ext>
            </a:extLst>
          </p:cNvPr>
          <p:cNvGraphicFramePr>
            <a:graphicFrameLocks noGrp="1"/>
          </p:cNvGraphicFramePr>
          <p:nvPr/>
        </p:nvGraphicFramePr>
        <p:xfrm>
          <a:off x="7772400" y="3842514"/>
          <a:ext cx="3810000" cy="1376680"/>
        </p:xfrm>
        <a:graphic>
          <a:graphicData uri="http://schemas.openxmlformats.org/drawingml/2006/table">
            <a:tbl>
              <a:tblPr firstRow="1" bandRow="1">
                <a:tableStyleId>{5C22544A-7EE6-4342-B048-85BDC9FD1C3A}</a:tableStyleId>
              </a:tblPr>
              <a:tblGrid>
                <a:gridCol w="3810000">
                  <a:extLst>
                    <a:ext uri="{9D8B030D-6E8A-4147-A177-3AD203B41FA5}">
                      <a16:colId xmlns:a16="http://schemas.microsoft.com/office/drawing/2014/main" val="2219660943"/>
                    </a:ext>
                  </a:extLst>
                </a:gridCol>
              </a:tblGrid>
              <a:tr h="294640">
                <a:tc>
                  <a:txBody>
                    <a:bodyPr/>
                    <a:lstStyle/>
                    <a:p>
                      <a:pPr algn="ctr"/>
                      <a:r>
                        <a:rPr lang="en-US" b="0" dirty="0">
                          <a:solidFill>
                            <a:schemeClr val="tx1"/>
                          </a:solidFill>
                          <a:latin typeface="Consolas" panose="020B0609020204030204" pitchFamily="49" charset="0"/>
                        </a:rPr>
                        <a:t>Cart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cart: List&lt;</a:t>
                      </a:r>
                      <a:r>
                        <a:rPr lang="en-US" b="0" dirty="0" err="1">
                          <a:solidFill>
                            <a:schemeClr val="tx1"/>
                          </a:solidFill>
                          <a:latin typeface="Consolas" panose="020B0609020204030204" pitchFamily="49" charset="0"/>
                        </a:rPr>
                        <a:t>BookOrder</a:t>
                      </a:r>
                      <a:r>
                        <a:rPr lang="en-US" b="0" dirty="0">
                          <a:solidFill>
                            <a:schemeClr val="tx1"/>
                          </a:solidFill>
                          <a:latin typeface="Consolas" panose="020B0609020204030204" pitchFamily="49" charset="0"/>
                        </a:rPr>
                        <a:t>&gt;</a:t>
                      </a:r>
                    </a:p>
                    <a:p>
                      <a:pPr marL="285750" indent="-285750">
                        <a:buFontTx/>
                        <a:buChar char="-"/>
                      </a:pPr>
                      <a:r>
                        <a:rPr lang="en-US" b="0" dirty="0">
                          <a:solidFill>
                            <a:schemeClr val="tx1"/>
                          </a:solidFill>
                          <a:latin typeface="Consolas" panose="020B0609020204030204" pitchFamily="49" charset="0"/>
                        </a:rPr>
                        <a:t>email: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p:graphicFrame>
        <p:nvGraphicFramePr>
          <p:cNvPr id="27" name="Table 26">
            <a:extLst>
              <a:ext uri="{FF2B5EF4-FFF2-40B4-BE49-F238E27FC236}">
                <a16:creationId xmlns:a16="http://schemas.microsoft.com/office/drawing/2014/main" id="{4C539D1A-5515-A051-65AE-7F23D2D38FA7}"/>
              </a:ext>
            </a:extLst>
          </p:cNvPr>
          <p:cNvGraphicFramePr>
            <a:graphicFrameLocks noGrp="1"/>
          </p:cNvGraphicFramePr>
          <p:nvPr/>
        </p:nvGraphicFramePr>
        <p:xfrm>
          <a:off x="8229882" y="1676579"/>
          <a:ext cx="3048000" cy="136554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19660943"/>
                    </a:ext>
                  </a:extLst>
                </a:gridCol>
              </a:tblGrid>
              <a:tr h="294640">
                <a:tc>
                  <a:txBody>
                    <a:bodyPr/>
                    <a:lstStyle/>
                    <a:p>
                      <a:pPr algn="ctr"/>
                      <a:r>
                        <a:rPr lang="en-US" b="0" dirty="0">
                          <a:solidFill>
                            <a:schemeClr val="tx1"/>
                          </a:solidFill>
                          <a:latin typeface="Consolas" panose="020B0609020204030204" pitchFamily="49" charset="0"/>
                        </a:rPr>
                        <a:t>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9706739"/>
                  </a:ext>
                </a:extLst>
              </a:tr>
              <a:tr h="628942">
                <a:tc>
                  <a:txBody>
                    <a:bodyPr/>
                    <a:lstStyle/>
                    <a:p>
                      <a:pPr marL="285750" indent="-285750">
                        <a:buFontTx/>
                        <a:buChar char="-"/>
                      </a:pPr>
                      <a:r>
                        <a:rPr lang="en-US" b="0" dirty="0">
                          <a:solidFill>
                            <a:schemeClr val="tx1"/>
                          </a:solidFill>
                          <a:latin typeface="Consolas" panose="020B0609020204030204" pitchFamily="49" charset="0"/>
                        </a:rPr>
                        <a:t>email: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54472294"/>
                  </a:ext>
                </a:extLst>
              </a:tr>
              <a:tr h="370840">
                <a:tc>
                  <a:txBody>
                    <a:bodyPr/>
                    <a:lstStyle/>
                    <a:p>
                      <a:pPr marL="0" indent="0" algn="ctr">
                        <a:buFontTx/>
                        <a:buNone/>
                      </a:pPr>
                      <a:r>
                        <a:rPr lang="en-US" b="0" dirty="0">
                          <a:solidFill>
                            <a:schemeClr val="tx1"/>
                          </a:solidFill>
                          <a:latin typeface="Consolas" panose="020B0609020204030204" pitchFamily="49" charset="0"/>
                        </a:rPr>
                        <a:t>(validation 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7881846"/>
                  </a:ext>
                </a:extLst>
              </a:tr>
            </a:tbl>
          </a:graphicData>
        </a:graphic>
      </p:graphicFrame>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601FFDA3-E17A-0A1A-B475-FA130261855E}"/>
                  </a:ext>
                </a:extLst>
              </p14:cNvPr>
              <p14:cNvContentPartPr/>
              <p14:nvPr/>
            </p14:nvContentPartPr>
            <p14:xfrm>
              <a:off x="9746600" y="3041020"/>
              <a:ext cx="360" cy="787680"/>
            </p14:xfrm>
          </p:contentPart>
        </mc:Choice>
        <mc:Fallback xmlns="">
          <p:pic>
            <p:nvPicPr>
              <p:cNvPr id="29" name="Ink 28">
                <a:extLst>
                  <a:ext uri="{FF2B5EF4-FFF2-40B4-BE49-F238E27FC236}">
                    <a16:creationId xmlns:a16="http://schemas.microsoft.com/office/drawing/2014/main" id="{601FFDA3-E17A-0A1A-B475-FA130261855E}"/>
                  </a:ext>
                </a:extLst>
              </p:cNvPr>
              <p:cNvPicPr/>
              <p:nvPr/>
            </p:nvPicPr>
            <p:blipFill>
              <a:blip r:embed="rId12"/>
              <a:stretch>
                <a:fillRect/>
              </a:stretch>
            </p:blipFill>
            <p:spPr>
              <a:xfrm>
                <a:off x="9740480" y="3034900"/>
                <a:ext cx="12600" cy="799920"/>
              </a:xfrm>
              <a:prstGeom prst="rect">
                <a:avLst/>
              </a:prstGeom>
            </p:spPr>
          </p:pic>
        </mc:Fallback>
      </mc:AlternateContent>
      <p:sp>
        <p:nvSpPr>
          <p:cNvPr id="30" name="TextBox 29">
            <a:extLst>
              <a:ext uri="{FF2B5EF4-FFF2-40B4-BE49-F238E27FC236}">
                <a16:creationId xmlns:a16="http://schemas.microsoft.com/office/drawing/2014/main" id="{B2958080-F059-2837-E53E-E43CE112348F}"/>
              </a:ext>
            </a:extLst>
          </p:cNvPr>
          <p:cNvSpPr txBox="1"/>
          <p:nvPr/>
        </p:nvSpPr>
        <p:spPr>
          <a:xfrm>
            <a:off x="4412793" y="5755128"/>
            <a:ext cx="7111242" cy="400110"/>
          </a:xfrm>
          <a:prstGeom prst="rect">
            <a:avLst/>
          </a:prstGeom>
          <a:noFill/>
        </p:spPr>
        <p:txBody>
          <a:bodyPr wrap="none" rtlCol="0">
            <a:spAutoFit/>
          </a:bodyPr>
          <a:lstStyle/>
          <a:p>
            <a:r>
              <a:rPr lang="en-US" sz="2000" dirty="0" err="1">
                <a:latin typeface="Consolas" panose="020B0609020204030204" pitchFamily="49" charset="0"/>
              </a:rPr>
              <a:t>BookTitle</a:t>
            </a:r>
            <a:r>
              <a:rPr lang="en-US" sz="2000" dirty="0"/>
              <a:t>, </a:t>
            </a:r>
            <a:r>
              <a:rPr lang="en-US" sz="2000" dirty="0" err="1">
                <a:latin typeface="Consolas" panose="020B0609020204030204" pitchFamily="49" charset="0"/>
              </a:rPr>
              <a:t>Isbn</a:t>
            </a:r>
            <a:r>
              <a:rPr lang="en-US" sz="2000" dirty="0"/>
              <a:t>, </a:t>
            </a:r>
            <a:r>
              <a:rPr lang="en-US" sz="2000" dirty="0">
                <a:latin typeface="Consolas" panose="020B0609020204030204" pitchFamily="49" charset="0"/>
              </a:rPr>
              <a:t>Quantity</a:t>
            </a:r>
            <a:r>
              <a:rPr lang="en-US" sz="2000" dirty="0"/>
              <a:t>, </a:t>
            </a:r>
            <a:r>
              <a:rPr lang="en-US" sz="2000" dirty="0">
                <a:latin typeface="Consolas" panose="020B0609020204030204" pitchFamily="49" charset="0"/>
              </a:rPr>
              <a:t>Email</a:t>
            </a:r>
            <a:r>
              <a:rPr lang="en-US" sz="2000" dirty="0"/>
              <a:t> are all domain primitives</a:t>
            </a:r>
          </a:p>
        </p:txBody>
      </p:sp>
      <p:sp>
        <p:nvSpPr>
          <p:cNvPr id="6" name="TextBox 5">
            <a:extLst>
              <a:ext uri="{FF2B5EF4-FFF2-40B4-BE49-F238E27FC236}">
                <a16:creationId xmlns:a16="http://schemas.microsoft.com/office/drawing/2014/main" id="{3F845058-D99F-C5C6-606D-F46BB5C211C2}"/>
              </a:ext>
            </a:extLst>
          </p:cNvPr>
          <p:cNvSpPr txBox="1"/>
          <p:nvPr/>
        </p:nvSpPr>
        <p:spPr>
          <a:xfrm rot="1132077">
            <a:off x="7713904" y="463715"/>
            <a:ext cx="2119491" cy="461665"/>
          </a:xfrm>
          <a:prstGeom prst="rect">
            <a:avLst/>
          </a:prstGeom>
          <a:noFill/>
        </p:spPr>
        <p:txBody>
          <a:bodyPr wrap="none" rtlCol="0">
            <a:spAutoFit/>
          </a:bodyPr>
          <a:lstStyle/>
          <a:p>
            <a:r>
              <a:rPr lang="en-US" sz="2400" dirty="0">
                <a:solidFill>
                  <a:srgbClr val="FF0000"/>
                </a:solidFill>
              </a:rPr>
              <a:t>Performance?</a:t>
            </a:r>
          </a:p>
        </p:txBody>
      </p:sp>
      <p:sp>
        <p:nvSpPr>
          <p:cNvPr id="7" name="TextBox 6">
            <a:extLst>
              <a:ext uri="{FF2B5EF4-FFF2-40B4-BE49-F238E27FC236}">
                <a16:creationId xmlns:a16="http://schemas.microsoft.com/office/drawing/2014/main" id="{7FA42C96-C239-5D73-61FE-EC0800B6F684}"/>
              </a:ext>
            </a:extLst>
          </p:cNvPr>
          <p:cNvSpPr txBox="1"/>
          <p:nvPr/>
        </p:nvSpPr>
        <p:spPr>
          <a:xfrm rot="20944909">
            <a:off x="94239" y="239351"/>
            <a:ext cx="2837636" cy="461665"/>
          </a:xfrm>
          <a:prstGeom prst="rect">
            <a:avLst/>
          </a:prstGeom>
          <a:noFill/>
        </p:spPr>
        <p:txBody>
          <a:bodyPr wrap="none" rtlCol="0">
            <a:spAutoFit/>
          </a:bodyPr>
          <a:lstStyle/>
          <a:p>
            <a:r>
              <a:rPr lang="en-US" sz="2400" dirty="0">
                <a:solidFill>
                  <a:srgbClr val="FF0000"/>
                </a:solidFill>
              </a:rPr>
              <a:t>Too many classes?</a:t>
            </a:r>
          </a:p>
        </p:txBody>
      </p:sp>
      <p:sp>
        <p:nvSpPr>
          <p:cNvPr id="9" name="TextBox 8">
            <a:extLst>
              <a:ext uri="{FF2B5EF4-FFF2-40B4-BE49-F238E27FC236}">
                <a16:creationId xmlns:a16="http://schemas.microsoft.com/office/drawing/2014/main" id="{9DFAB9AD-24A0-4BEC-489D-34D2D867124E}"/>
              </a:ext>
            </a:extLst>
          </p:cNvPr>
          <p:cNvSpPr txBox="1"/>
          <p:nvPr/>
        </p:nvSpPr>
        <p:spPr>
          <a:xfrm rot="594952">
            <a:off x="3971723" y="446386"/>
            <a:ext cx="2632452" cy="461665"/>
          </a:xfrm>
          <a:prstGeom prst="rect">
            <a:avLst/>
          </a:prstGeom>
          <a:noFill/>
        </p:spPr>
        <p:txBody>
          <a:bodyPr wrap="none" rtlCol="0">
            <a:spAutoFit/>
          </a:bodyPr>
          <a:lstStyle/>
          <a:p>
            <a:r>
              <a:rPr lang="en-US" sz="2400" dirty="0">
                <a:solidFill>
                  <a:srgbClr val="FF0000"/>
                </a:solidFill>
              </a:rPr>
              <a:t>Overly Complex ?</a:t>
            </a:r>
          </a:p>
        </p:txBody>
      </p:sp>
      <p:pic>
        <p:nvPicPr>
          <p:cNvPr id="14" name="Picture 2" descr="Land snail - Wikipedia">
            <a:extLst>
              <a:ext uri="{FF2B5EF4-FFF2-40B4-BE49-F238E27FC236}">
                <a16:creationId xmlns:a16="http://schemas.microsoft.com/office/drawing/2014/main" id="{B7D9C5CF-6DD4-0046-41AB-C233306BD03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753600" y="88334"/>
            <a:ext cx="2154901" cy="1271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Chaotic library room Image | Download at StockCake">
            <a:extLst>
              <a:ext uri="{FF2B5EF4-FFF2-40B4-BE49-F238E27FC236}">
                <a16:creationId xmlns:a16="http://schemas.microsoft.com/office/drawing/2014/main" id="{107D7FFF-0E0E-FB8B-8251-8D4EFBACC16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45886" y="791579"/>
            <a:ext cx="2026300" cy="11356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CEFFB02-A4C3-43AD-56DB-FC508F2B7C82}"/>
              </a:ext>
            </a:extLst>
          </p:cNvPr>
          <p:cNvPicPr>
            <a:picLocks noChangeAspect="1"/>
          </p:cNvPicPr>
          <p:nvPr/>
        </p:nvPicPr>
        <p:blipFill>
          <a:blip r:embed="rId15"/>
          <a:stretch>
            <a:fillRect/>
          </a:stretch>
        </p:blipFill>
        <p:spPr>
          <a:xfrm>
            <a:off x="4225697" y="1117035"/>
            <a:ext cx="2064207" cy="1611236"/>
          </a:xfrm>
          <a:prstGeom prst="rect">
            <a:avLst/>
          </a:prstGeom>
        </p:spPr>
      </p:pic>
    </p:spTree>
    <p:extLst>
      <p:ext uri="{BB962C8B-B14F-4D97-AF65-F5344CB8AC3E}">
        <p14:creationId xmlns:p14="http://schemas.microsoft.com/office/powerpoint/2010/main" val="246370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382A15A-048F-2D05-244C-FE92FE9C2D7E}"/>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1487183E-19B1-D224-DFC3-DAE79E224CED}"/>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5B57835B-8C87-0996-D5F9-CF76CE892F75}"/>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4BF0E48A-56C4-8B30-0AA4-3BC8B6364656}"/>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516E0F34-A0F6-6C25-596A-C304E036F71C}"/>
              </a:ext>
            </a:extLst>
          </p:cNvPr>
          <p:cNvSpPr>
            <a:spLocks noGrp="1"/>
          </p:cNvSpPr>
          <p:nvPr>
            <p:ph type="sldNum" sz="quarter" idx="7"/>
          </p:nvPr>
        </p:nvSpPr>
        <p:spPr/>
        <p:txBody>
          <a:bodyPr/>
          <a:lstStyle/>
          <a:p>
            <a:fld id="{B6F15528-21DE-4FAA-801E-634DDDAF4B2B}" type="slidenum">
              <a:rPr lang="en-US" smtClean="0"/>
              <a:t>4</a:t>
            </a:fld>
            <a:endParaRPr lang="en-US" dirty="0"/>
          </a:p>
        </p:txBody>
      </p:sp>
      <p:pic>
        <p:nvPicPr>
          <p:cNvPr id="1026" name="Picture 2">
            <a:extLst>
              <a:ext uri="{FF2B5EF4-FFF2-40B4-BE49-F238E27FC236}">
                <a16:creationId xmlns:a16="http://schemas.microsoft.com/office/drawing/2014/main" id="{9AFF4574-5226-2C80-73C3-09914961B9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3ABAAD1-E70E-6949-C2BD-5D6062BD0A4E}"/>
              </a:ext>
            </a:extLst>
          </p:cNvPr>
          <p:cNvSpPr txBox="1"/>
          <p:nvPr/>
        </p:nvSpPr>
        <p:spPr>
          <a:xfrm>
            <a:off x="76200" y="76200"/>
            <a:ext cx="4243469" cy="523220"/>
          </a:xfrm>
          <a:prstGeom prst="rect">
            <a:avLst/>
          </a:prstGeom>
          <a:noFill/>
        </p:spPr>
        <p:txBody>
          <a:bodyPr wrap="none" rtlCol="0">
            <a:spAutoFit/>
          </a:bodyPr>
          <a:lstStyle/>
          <a:p>
            <a:r>
              <a:rPr lang="en-US" sz="2800" dirty="0"/>
              <a:t>Bank Robbery in Sweden</a:t>
            </a:r>
          </a:p>
        </p:txBody>
      </p:sp>
      <p:pic>
        <p:nvPicPr>
          <p:cNvPr id="7" name="Picture 6">
            <a:extLst>
              <a:ext uri="{FF2B5EF4-FFF2-40B4-BE49-F238E27FC236}">
                <a16:creationId xmlns:a16="http://schemas.microsoft.com/office/drawing/2014/main" id="{8DF712C1-73CC-274F-6B5E-9109C2B2D4E2}"/>
              </a:ext>
            </a:extLst>
          </p:cNvPr>
          <p:cNvPicPr>
            <a:picLocks noChangeAspect="1"/>
          </p:cNvPicPr>
          <p:nvPr/>
        </p:nvPicPr>
        <p:blipFill>
          <a:blip r:embed="rId3"/>
          <a:stretch>
            <a:fillRect/>
          </a:stretch>
        </p:blipFill>
        <p:spPr>
          <a:xfrm>
            <a:off x="2133600" y="914400"/>
            <a:ext cx="7467600" cy="3304918"/>
          </a:xfrm>
          <a:prstGeom prst="rect">
            <a:avLst/>
          </a:prstGeom>
        </p:spPr>
      </p:pic>
      <p:sp>
        <p:nvSpPr>
          <p:cNvPr id="2" name="TextBox 1">
            <a:extLst>
              <a:ext uri="{FF2B5EF4-FFF2-40B4-BE49-F238E27FC236}">
                <a16:creationId xmlns:a16="http://schemas.microsoft.com/office/drawing/2014/main" id="{3AD0E31F-CC38-FAF1-0726-1E616C8F8AE7}"/>
              </a:ext>
            </a:extLst>
          </p:cNvPr>
          <p:cNvSpPr txBox="1"/>
          <p:nvPr/>
        </p:nvSpPr>
        <p:spPr>
          <a:xfrm>
            <a:off x="646868" y="4495800"/>
            <a:ext cx="3182281" cy="1384995"/>
          </a:xfrm>
          <a:prstGeom prst="rect">
            <a:avLst/>
          </a:prstGeom>
          <a:noFill/>
        </p:spPr>
        <p:txBody>
          <a:bodyPr wrap="none" rtlCol="0">
            <a:spAutoFit/>
          </a:bodyPr>
          <a:lstStyle/>
          <a:p>
            <a:r>
              <a:rPr lang="en-US" sz="2800" dirty="0"/>
              <a:t>Security </a:t>
            </a:r>
            <a:r>
              <a:rPr lang="en-US" sz="2800" b="1" dirty="0"/>
              <a:t>Features</a:t>
            </a:r>
            <a:r>
              <a:rPr lang="en-US" sz="2800" dirty="0"/>
              <a:t>:</a:t>
            </a:r>
          </a:p>
          <a:p>
            <a:pPr marL="457200" indent="-457200">
              <a:buFont typeface="Arial" panose="020B0604020202020204" pitchFamily="34" charset="0"/>
              <a:buChar char="•"/>
            </a:pPr>
            <a:r>
              <a:rPr lang="en-US" sz="2800" dirty="0"/>
              <a:t>Locks</a:t>
            </a:r>
          </a:p>
          <a:p>
            <a:pPr marL="457200" indent="-457200">
              <a:buFont typeface="Arial" panose="020B0604020202020204" pitchFamily="34" charset="0"/>
              <a:buChar char="•"/>
            </a:pPr>
            <a:r>
              <a:rPr lang="en-US" sz="2800" dirty="0"/>
              <a:t>Strong Hinges</a:t>
            </a:r>
          </a:p>
        </p:txBody>
      </p:sp>
      <p:sp>
        <p:nvSpPr>
          <p:cNvPr id="12" name="TextBox 11">
            <a:extLst>
              <a:ext uri="{FF2B5EF4-FFF2-40B4-BE49-F238E27FC236}">
                <a16:creationId xmlns:a16="http://schemas.microsoft.com/office/drawing/2014/main" id="{D340777F-7676-A62F-8ECF-7892517507F6}"/>
              </a:ext>
            </a:extLst>
          </p:cNvPr>
          <p:cNvSpPr txBox="1"/>
          <p:nvPr/>
        </p:nvSpPr>
        <p:spPr>
          <a:xfrm>
            <a:off x="4876800" y="4704031"/>
            <a:ext cx="6172200" cy="1200329"/>
          </a:xfrm>
          <a:prstGeom prst="rect">
            <a:avLst/>
          </a:prstGeom>
          <a:noFill/>
        </p:spPr>
        <p:txBody>
          <a:bodyPr wrap="square" rtlCol="0">
            <a:spAutoFit/>
          </a:bodyPr>
          <a:lstStyle/>
          <a:p>
            <a:r>
              <a:rPr lang="en-US" sz="2400" dirty="0"/>
              <a:t>Features may give the perception that security is happening, but they will fail if implemented incorrectly (</a:t>
            </a:r>
            <a:r>
              <a:rPr lang="en-US" sz="2400" b="1" dirty="0"/>
              <a:t>design</a:t>
            </a:r>
            <a:r>
              <a:rPr lang="en-US" sz="2400" dirty="0"/>
              <a:t>)</a:t>
            </a:r>
          </a:p>
        </p:txBody>
      </p:sp>
      <p:pic>
        <p:nvPicPr>
          <p:cNvPr id="3074" name="Picture 2" descr="Antique Two Lever Padlock 19Th Century 1800'S No Key Hinge Works  Collectibles &quot; | eBay">
            <a:extLst>
              <a:ext uri="{FF2B5EF4-FFF2-40B4-BE49-F238E27FC236}">
                <a16:creationId xmlns:a16="http://schemas.microsoft.com/office/drawing/2014/main" id="{4617721B-FB9C-0265-651E-799E9D8647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740644"/>
            <a:ext cx="2324189" cy="15494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irs of Antique Cast Iron 4” Hinges, c. 1880's">
            <a:extLst>
              <a:ext uri="{FF2B5EF4-FFF2-40B4-BE49-F238E27FC236}">
                <a16:creationId xmlns:a16="http://schemas.microsoft.com/office/drawing/2014/main" id="{1E4A8C2D-EE2B-824F-3405-95B241C021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0" y="1554724"/>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56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AA978B-C796-2659-CA45-2A35F24B26FE}"/>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913B7A18-E6DB-6779-46AF-9AD014D1F160}"/>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2DD83051-39B6-DDA0-9573-5BF444C4187F}"/>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227177E9-352C-920A-F45A-6CD834C3EEB0}"/>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8F69AB54-ED8A-4622-A278-12FB6F0F3A22}"/>
              </a:ext>
            </a:extLst>
          </p:cNvPr>
          <p:cNvSpPr>
            <a:spLocks noGrp="1"/>
          </p:cNvSpPr>
          <p:nvPr>
            <p:ph type="sldNum" sz="quarter" idx="7"/>
          </p:nvPr>
        </p:nvSpPr>
        <p:spPr/>
        <p:txBody>
          <a:bodyPr/>
          <a:lstStyle/>
          <a:p>
            <a:fld id="{B6F15528-21DE-4FAA-801E-634DDDAF4B2B}" type="slidenum">
              <a:rPr lang="en-US" smtClean="0"/>
              <a:t>5</a:t>
            </a:fld>
            <a:endParaRPr lang="en-US" dirty="0"/>
          </a:p>
        </p:txBody>
      </p:sp>
      <p:pic>
        <p:nvPicPr>
          <p:cNvPr id="1026" name="Picture 2">
            <a:extLst>
              <a:ext uri="{FF2B5EF4-FFF2-40B4-BE49-F238E27FC236}">
                <a16:creationId xmlns:a16="http://schemas.microsoft.com/office/drawing/2014/main" id="{6B46AADE-7ABB-6344-F8E4-FEA2A0357B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CBAC8AB-7CCD-0447-1560-63387ADB27B8}"/>
              </a:ext>
            </a:extLst>
          </p:cNvPr>
          <p:cNvSpPr txBox="1"/>
          <p:nvPr/>
        </p:nvSpPr>
        <p:spPr>
          <a:xfrm>
            <a:off x="1066800" y="111062"/>
            <a:ext cx="6514925" cy="584775"/>
          </a:xfrm>
          <a:prstGeom prst="rect">
            <a:avLst/>
          </a:prstGeom>
          <a:noFill/>
        </p:spPr>
        <p:txBody>
          <a:bodyPr wrap="none" rtlCol="0">
            <a:spAutoFit/>
          </a:bodyPr>
          <a:lstStyle/>
          <a:p>
            <a:r>
              <a:rPr lang="en-US" sz="3200" dirty="0"/>
              <a:t>Security is a concern, not a feature</a:t>
            </a:r>
          </a:p>
        </p:txBody>
      </p:sp>
      <p:sp>
        <p:nvSpPr>
          <p:cNvPr id="8" name="TextBox 7">
            <a:extLst>
              <a:ext uri="{FF2B5EF4-FFF2-40B4-BE49-F238E27FC236}">
                <a16:creationId xmlns:a16="http://schemas.microsoft.com/office/drawing/2014/main" id="{1301F1C3-CD87-F166-71B5-527DE35CB1A7}"/>
              </a:ext>
            </a:extLst>
          </p:cNvPr>
          <p:cNvSpPr txBox="1"/>
          <p:nvPr/>
        </p:nvSpPr>
        <p:spPr>
          <a:xfrm>
            <a:off x="304800" y="1676400"/>
            <a:ext cx="3812262" cy="461665"/>
          </a:xfrm>
          <a:prstGeom prst="rect">
            <a:avLst/>
          </a:prstGeom>
          <a:noFill/>
        </p:spPr>
        <p:txBody>
          <a:bodyPr wrap="none" rtlCol="0">
            <a:spAutoFit/>
          </a:bodyPr>
          <a:lstStyle/>
          <a:p>
            <a:r>
              <a:rPr lang="en-US" sz="2400" u="sng" dirty="0"/>
              <a:t>Design as a list of features</a:t>
            </a:r>
          </a:p>
        </p:txBody>
      </p:sp>
      <p:sp>
        <p:nvSpPr>
          <p:cNvPr id="10" name="TextBox 9">
            <a:extLst>
              <a:ext uri="{FF2B5EF4-FFF2-40B4-BE49-F238E27FC236}">
                <a16:creationId xmlns:a16="http://schemas.microsoft.com/office/drawing/2014/main" id="{CCAB347F-0B90-F773-389C-162EEBA64CE8}"/>
              </a:ext>
            </a:extLst>
          </p:cNvPr>
          <p:cNvSpPr txBox="1"/>
          <p:nvPr/>
        </p:nvSpPr>
        <p:spPr>
          <a:xfrm>
            <a:off x="831824" y="3451316"/>
            <a:ext cx="297955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Have a log in page with a password</a:t>
            </a:r>
          </a:p>
          <a:p>
            <a:pPr marL="285750" indent="-285750">
              <a:buFont typeface="Arial" panose="020B0604020202020204" pitchFamily="34" charset="0"/>
              <a:buChar char="•"/>
            </a:pPr>
            <a:r>
              <a:rPr lang="en-US" dirty="0"/>
              <a:t>Use SHA-512 Hashing</a:t>
            </a:r>
          </a:p>
          <a:p>
            <a:pPr marL="285750" indent="-285750">
              <a:buFont typeface="Arial" panose="020B0604020202020204" pitchFamily="34" charset="0"/>
              <a:buChar char="•"/>
            </a:pPr>
            <a:r>
              <a:rPr lang="en-US" dirty="0"/>
              <a:t>Passwords must be more than 6 characters</a:t>
            </a:r>
          </a:p>
          <a:p>
            <a:pPr marL="285750" indent="-285750">
              <a:buFont typeface="Arial" panose="020B0604020202020204" pitchFamily="34" charset="0"/>
              <a:buChar char="•"/>
            </a:pPr>
            <a:endParaRPr lang="en-US" dirty="0"/>
          </a:p>
        </p:txBody>
      </p:sp>
      <p:sp>
        <p:nvSpPr>
          <p:cNvPr id="11" name="TextBox 10">
            <a:extLst>
              <a:ext uri="{FF2B5EF4-FFF2-40B4-BE49-F238E27FC236}">
                <a16:creationId xmlns:a16="http://schemas.microsoft.com/office/drawing/2014/main" id="{AAE09744-33AE-382B-6E7C-7355F32CB838}"/>
              </a:ext>
            </a:extLst>
          </p:cNvPr>
          <p:cNvSpPr txBox="1"/>
          <p:nvPr/>
        </p:nvSpPr>
        <p:spPr>
          <a:xfrm rot="20133750">
            <a:off x="3664833" y="3497994"/>
            <a:ext cx="1793251" cy="461665"/>
          </a:xfrm>
          <a:prstGeom prst="rect">
            <a:avLst/>
          </a:prstGeom>
          <a:noFill/>
        </p:spPr>
        <p:txBody>
          <a:bodyPr wrap="square" rtlCol="0">
            <a:spAutoFit/>
          </a:bodyPr>
          <a:lstStyle/>
          <a:p>
            <a:r>
              <a:rPr lang="en-US" sz="1200" dirty="0"/>
              <a:t>… this could be a very long list</a:t>
            </a:r>
          </a:p>
        </p:txBody>
      </p:sp>
      <p:cxnSp>
        <p:nvCxnSpPr>
          <p:cNvPr id="15" name="Straight Connector 14">
            <a:extLst>
              <a:ext uri="{FF2B5EF4-FFF2-40B4-BE49-F238E27FC236}">
                <a16:creationId xmlns:a16="http://schemas.microsoft.com/office/drawing/2014/main" id="{4A5FB034-3FAC-78EE-298A-72FC539EC9AC}"/>
              </a:ext>
            </a:extLst>
          </p:cNvPr>
          <p:cNvCxnSpPr/>
          <p:nvPr/>
        </p:nvCxnSpPr>
        <p:spPr>
          <a:xfrm>
            <a:off x="5695862" y="1907232"/>
            <a:ext cx="0" cy="426496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1D2D1B6-452B-7EB3-E325-02BC7AF33A37}"/>
              </a:ext>
            </a:extLst>
          </p:cNvPr>
          <p:cNvSpPr txBox="1"/>
          <p:nvPr/>
        </p:nvSpPr>
        <p:spPr>
          <a:xfrm>
            <a:off x="263236" y="2205844"/>
            <a:ext cx="5181600" cy="923330"/>
          </a:xfrm>
          <a:prstGeom prst="rect">
            <a:avLst/>
          </a:prstGeom>
          <a:noFill/>
        </p:spPr>
        <p:txBody>
          <a:bodyPr wrap="square" rtlCol="0">
            <a:spAutoFit/>
          </a:bodyPr>
          <a:lstStyle/>
          <a:p>
            <a:r>
              <a:rPr lang="en-US" dirty="0"/>
              <a:t>These are often things adding during the software development process, after the design is decided</a:t>
            </a:r>
          </a:p>
        </p:txBody>
      </p:sp>
      <p:sp>
        <p:nvSpPr>
          <p:cNvPr id="17" name="TextBox 16">
            <a:extLst>
              <a:ext uri="{FF2B5EF4-FFF2-40B4-BE49-F238E27FC236}">
                <a16:creationId xmlns:a16="http://schemas.microsoft.com/office/drawing/2014/main" id="{246E5E04-6406-D198-8383-69DCC9B3EECB}"/>
              </a:ext>
            </a:extLst>
          </p:cNvPr>
          <p:cNvSpPr txBox="1"/>
          <p:nvPr/>
        </p:nvSpPr>
        <p:spPr>
          <a:xfrm>
            <a:off x="7181464" y="1744179"/>
            <a:ext cx="2993127" cy="461665"/>
          </a:xfrm>
          <a:prstGeom prst="rect">
            <a:avLst/>
          </a:prstGeom>
          <a:noFill/>
        </p:spPr>
        <p:txBody>
          <a:bodyPr wrap="none" rtlCol="0">
            <a:spAutoFit/>
          </a:bodyPr>
          <a:lstStyle/>
          <a:p>
            <a:r>
              <a:rPr lang="en-US" sz="2400" u="sng" dirty="0"/>
              <a:t>Design as a concern</a:t>
            </a:r>
          </a:p>
        </p:txBody>
      </p:sp>
      <p:sp>
        <p:nvSpPr>
          <p:cNvPr id="18" name="TextBox 17">
            <a:extLst>
              <a:ext uri="{FF2B5EF4-FFF2-40B4-BE49-F238E27FC236}">
                <a16:creationId xmlns:a16="http://schemas.microsoft.com/office/drawing/2014/main" id="{48F45A2E-88F5-F318-D7A0-5825540E2635}"/>
              </a:ext>
            </a:extLst>
          </p:cNvPr>
          <p:cNvSpPr txBox="1"/>
          <p:nvPr/>
        </p:nvSpPr>
        <p:spPr>
          <a:xfrm>
            <a:off x="6248400" y="2265464"/>
            <a:ext cx="5203669" cy="369332"/>
          </a:xfrm>
          <a:prstGeom prst="rect">
            <a:avLst/>
          </a:prstGeom>
          <a:noFill/>
        </p:spPr>
        <p:txBody>
          <a:bodyPr wrap="none" rtlCol="0">
            <a:spAutoFit/>
          </a:bodyPr>
          <a:lstStyle/>
          <a:p>
            <a:r>
              <a:rPr lang="en-US" dirty="0"/>
              <a:t>“Only allow authorized users to access their files”</a:t>
            </a:r>
          </a:p>
        </p:txBody>
      </p:sp>
      <p:sp>
        <p:nvSpPr>
          <p:cNvPr id="20" name="TextBox 19">
            <a:extLst>
              <a:ext uri="{FF2B5EF4-FFF2-40B4-BE49-F238E27FC236}">
                <a16:creationId xmlns:a16="http://schemas.microsoft.com/office/drawing/2014/main" id="{D8D15FA4-BA4A-9233-9EDB-CB930C24ED0B}"/>
              </a:ext>
            </a:extLst>
          </p:cNvPr>
          <p:cNvSpPr txBox="1"/>
          <p:nvPr/>
        </p:nvSpPr>
        <p:spPr>
          <a:xfrm>
            <a:off x="448575" y="949579"/>
            <a:ext cx="8401659" cy="461665"/>
          </a:xfrm>
          <a:prstGeom prst="rect">
            <a:avLst/>
          </a:prstGeom>
          <a:noFill/>
        </p:spPr>
        <p:txBody>
          <a:bodyPr wrap="none" rtlCol="0">
            <a:spAutoFit/>
          </a:bodyPr>
          <a:lstStyle/>
          <a:p>
            <a:r>
              <a:rPr lang="en-US" sz="2400" dirty="0"/>
              <a:t>A secure design ensures features are implemented correctly</a:t>
            </a:r>
          </a:p>
        </p:txBody>
      </p:sp>
      <p:sp>
        <p:nvSpPr>
          <p:cNvPr id="21" name="TextBox 20">
            <a:extLst>
              <a:ext uri="{FF2B5EF4-FFF2-40B4-BE49-F238E27FC236}">
                <a16:creationId xmlns:a16="http://schemas.microsoft.com/office/drawing/2014/main" id="{A72224F0-4CB3-F842-B8AA-00954C458C26}"/>
              </a:ext>
            </a:extLst>
          </p:cNvPr>
          <p:cNvSpPr txBox="1"/>
          <p:nvPr/>
        </p:nvSpPr>
        <p:spPr>
          <a:xfrm>
            <a:off x="6705600" y="2773547"/>
            <a:ext cx="4647301" cy="923330"/>
          </a:xfrm>
          <a:prstGeom prst="rect">
            <a:avLst/>
          </a:prstGeom>
          <a:noFill/>
        </p:spPr>
        <p:txBody>
          <a:bodyPr wrap="square" rtlCol="0">
            <a:spAutoFit/>
          </a:bodyPr>
          <a:lstStyle/>
          <a:p>
            <a:r>
              <a:rPr lang="en-US" i="1" dirty="0"/>
              <a:t>Yes, achieving this will involve many features, but we are at least addressing security during the design step</a:t>
            </a:r>
          </a:p>
        </p:txBody>
      </p:sp>
      <p:sp>
        <p:nvSpPr>
          <p:cNvPr id="22" name="TextBox 21">
            <a:extLst>
              <a:ext uri="{FF2B5EF4-FFF2-40B4-BE49-F238E27FC236}">
                <a16:creationId xmlns:a16="http://schemas.microsoft.com/office/drawing/2014/main" id="{B4A944D4-526A-F2EB-2457-2584E3A87F4E}"/>
              </a:ext>
            </a:extLst>
          </p:cNvPr>
          <p:cNvSpPr txBox="1"/>
          <p:nvPr/>
        </p:nvSpPr>
        <p:spPr>
          <a:xfrm>
            <a:off x="6347902" y="3972981"/>
            <a:ext cx="4660250" cy="369332"/>
          </a:xfrm>
          <a:prstGeom prst="rect">
            <a:avLst/>
          </a:prstGeom>
          <a:noFill/>
        </p:spPr>
        <p:txBody>
          <a:bodyPr wrap="none" rtlCol="0">
            <a:spAutoFit/>
          </a:bodyPr>
          <a:lstStyle/>
          <a:p>
            <a:r>
              <a:rPr lang="en-US" dirty="0"/>
              <a:t>Concerns fall under three types of attributes</a:t>
            </a:r>
          </a:p>
        </p:txBody>
      </p:sp>
      <p:sp>
        <p:nvSpPr>
          <p:cNvPr id="23" name="TextBox 22">
            <a:extLst>
              <a:ext uri="{FF2B5EF4-FFF2-40B4-BE49-F238E27FC236}">
                <a16:creationId xmlns:a16="http://schemas.microsoft.com/office/drawing/2014/main" id="{EA63561D-B871-3963-66E2-01B3E812E635}"/>
              </a:ext>
            </a:extLst>
          </p:cNvPr>
          <p:cNvSpPr txBox="1"/>
          <p:nvPr/>
        </p:nvSpPr>
        <p:spPr>
          <a:xfrm>
            <a:off x="6096000" y="4423059"/>
            <a:ext cx="5638795" cy="1754326"/>
          </a:xfrm>
          <a:prstGeom prst="rect">
            <a:avLst/>
          </a:prstGeom>
          <a:noFill/>
        </p:spPr>
        <p:txBody>
          <a:bodyPr wrap="square" rtlCol="0">
            <a:spAutoFit/>
          </a:bodyPr>
          <a:lstStyle/>
          <a:p>
            <a:pPr marL="342900" indent="-342900">
              <a:buFont typeface="+mj-lt"/>
              <a:buAutoNum type="arabicPeriod"/>
            </a:pPr>
            <a:r>
              <a:rPr lang="en-US" b="1" dirty="0"/>
              <a:t>Confidentiality</a:t>
            </a:r>
            <a:r>
              <a:rPr lang="en-US" dirty="0"/>
              <a:t> – Preventing data from being disclosed to wrong people</a:t>
            </a:r>
          </a:p>
          <a:p>
            <a:pPr marL="342900" indent="-342900">
              <a:buFont typeface="+mj-lt"/>
              <a:buAutoNum type="arabicPeriod"/>
            </a:pPr>
            <a:r>
              <a:rPr lang="en-US" b="1" dirty="0"/>
              <a:t>Integrity-</a:t>
            </a:r>
            <a:r>
              <a:rPr lang="en-US" dirty="0"/>
              <a:t> Preventing data from being tampered with or corrupted</a:t>
            </a:r>
          </a:p>
          <a:p>
            <a:pPr marL="342900" indent="-342900">
              <a:buFont typeface="+mj-lt"/>
              <a:buAutoNum type="arabicPeriod"/>
            </a:pPr>
            <a:r>
              <a:rPr lang="en-US" b="1" dirty="0"/>
              <a:t>Availability-</a:t>
            </a:r>
            <a:r>
              <a:rPr lang="en-US" dirty="0"/>
              <a:t> Preventing services from being taken offline</a:t>
            </a:r>
          </a:p>
        </p:txBody>
      </p:sp>
      <p:pic>
        <p:nvPicPr>
          <p:cNvPr id="4100" name="Picture 4" descr="What Is The CIA Triad In Cybersecurity">
            <a:extLst>
              <a:ext uri="{FF2B5EF4-FFF2-40B4-BE49-F238E27FC236}">
                <a16:creationId xmlns:a16="http://schemas.microsoft.com/office/drawing/2014/main" id="{88299A56-5F16-DB97-B77E-88BE65448D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905" t="12223" r="18581" b="11111"/>
          <a:stretch/>
        </p:blipFill>
        <p:spPr bwMode="auto">
          <a:xfrm>
            <a:off x="9877961" y="126599"/>
            <a:ext cx="1665646" cy="159624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8AAB7A2-FF10-9A21-E89B-B489AF26CBC1}"/>
              </a:ext>
            </a:extLst>
          </p:cNvPr>
          <p:cNvSpPr txBox="1"/>
          <p:nvPr/>
        </p:nvSpPr>
        <p:spPr>
          <a:xfrm>
            <a:off x="369098" y="5400078"/>
            <a:ext cx="4537364" cy="646331"/>
          </a:xfrm>
          <a:prstGeom prst="rect">
            <a:avLst/>
          </a:prstGeom>
          <a:noFill/>
        </p:spPr>
        <p:txBody>
          <a:bodyPr wrap="square" rtlCol="0">
            <a:spAutoFit/>
          </a:bodyPr>
          <a:lstStyle/>
          <a:p>
            <a:r>
              <a:rPr lang="en-US" dirty="0"/>
              <a:t>Business logic usually never addresses security</a:t>
            </a:r>
          </a:p>
        </p:txBody>
      </p:sp>
    </p:spTree>
    <p:extLst>
      <p:ext uri="{BB962C8B-B14F-4D97-AF65-F5344CB8AC3E}">
        <p14:creationId xmlns:p14="http://schemas.microsoft.com/office/powerpoint/2010/main" val="2907582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98DE761-4E0B-CCF1-56A4-38E13D8616FE}"/>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FCFC9B48-6B4C-A25B-3AD4-13BEEC7728C6}"/>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9F1FCA24-F117-B96B-8F1B-FE914DA6B0EE}"/>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681513C4-64CF-363A-E43D-EF1C0CCA58A5}"/>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BFC75925-6127-EF7C-6CA5-02E26889A7E2}"/>
              </a:ext>
            </a:extLst>
          </p:cNvPr>
          <p:cNvSpPr>
            <a:spLocks noGrp="1"/>
          </p:cNvSpPr>
          <p:nvPr>
            <p:ph type="sldNum" sz="quarter" idx="7"/>
          </p:nvPr>
        </p:nvSpPr>
        <p:spPr/>
        <p:txBody>
          <a:bodyPr/>
          <a:lstStyle/>
          <a:p>
            <a:fld id="{B6F15528-21DE-4FAA-801E-634DDDAF4B2B}" type="slidenum">
              <a:rPr lang="en-US" smtClean="0"/>
              <a:t>6</a:t>
            </a:fld>
            <a:endParaRPr lang="en-US" dirty="0"/>
          </a:p>
        </p:txBody>
      </p:sp>
      <p:pic>
        <p:nvPicPr>
          <p:cNvPr id="1026" name="Picture 2">
            <a:extLst>
              <a:ext uri="{FF2B5EF4-FFF2-40B4-BE49-F238E27FC236}">
                <a16:creationId xmlns:a16="http://schemas.microsoft.com/office/drawing/2014/main" id="{940498AB-957F-14BF-F3D3-8A381BA887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1D80C1-0222-2258-6D9F-EA5D9612AD1E}"/>
              </a:ext>
            </a:extLst>
          </p:cNvPr>
          <p:cNvSpPr txBox="1"/>
          <p:nvPr/>
        </p:nvSpPr>
        <p:spPr>
          <a:xfrm>
            <a:off x="76200" y="76200"/>
            <a:ext cx="3023585" cy="523220"/>
          </a:xfrm>
          <a:prstGeom prst="rect">
            <a:avLst/>
          </a:prstGeom>
          <a:noFill/>
        </p:spPr>
        <p:txBody>
          <a:bodyPr wrap="none" rtlCol="0">
            <a:spAutoFit/>
          </a:bodyPr>
          <a:lstStyle/>
          <a:p>
            <a:r>
              <a:rPr lang="en-US" sz="2800" dirty="0"/>
              <a:t>Secure by Design</a:t>
            </a:r>
          </a:p>
        </p:txBody>
      </p:sp>
      <p:sp>
        <p:nvSpPr>
          <p:cNvPr id="9" name="TextBox 8">
            <a:extLst>
              <a:ext uri="{FF2B5EF4-FFF2-40B4-BE49-F238E27FC236}">
                <a16:creationId xmlns:a16="http://schemas.microsoft.com/office/drawing/2014/main" id="{1EE92C44-7D92-F97A-6C8E-266BD3E5216A}"/>
              </a:ext>
            </a:extLst>
          </p:cNvPr>
          <p:cNvSpPr txBox="1"/>
          <p:nvPr/>
        </p:nvSpPr>
        <p:spPr>
          <a:xfrm>
            <a:off x="952501" y="1091678"/>
            <a:ext cx="5905500" cy="1323439"/>
          </a:xfrm>
          <a:prstGeom prst="rect">
            <a:avLst/>
          </a:prstGeom>
          <a:noFill/>
        </p:spPr>
        <p:txBody>
          <a:bodyPr wrap="square" rtlCol="0">
            <a:spAutoFit/>
          </a:bodyPr>
          <a:lstStyle/>
          <a:p>
            <a:r>
              <a:rPr lang="en-US" sz="2000" dirty="0"/>
              <a:t>Software engineers are not security experts, and engineers are often not thinking about security while writing code</a:t>
            </a:r>
          </a:p>
          <a:p>
            <a:pPr marL="342900" indent="-342900">
              <a:buFont typeface="Arial" panose="020B0604020202020204" pitchFamily="34" charset="0"/>
              <a:buChar char="•"/>
            </a:pPr>
            <a:r>
              <a:rPr lang="en-US" sz="2000" dirty="0"/>
              <a:t>If they are, security is usually a second priority </a:t>
            </a:r>
          </a:p>
        </p:txBody>
      </p:sp>
      <p:sp>
        <p:nvSpPr>
          <p:cNvPr id="12" name="TextBox 11">
            <a:extLst>
              <a:ext uri="{FF2B5EF4-FFF2-40B4-BE49-F238E27FC236}">
                <a16:creationId xmlns:a16="http://schemas.microsoft.com/office/drawing/2014/main" id="{7ED2EFAC-1D33-E2D3-3F21-7DD88D22F49B}"/>
              </a:ext>
            </a:extLst>
          </p:cNvPr>
          <p:cNvSpPr txBox="1"/>
          <p:nvPr/>
        </p:nvSpPr>
        <p:spPr>
          <a:xfrm>
            <a:off x="952500" y="2565754"/>
            <a:ext cx="6286500" cy="1323439"/>
          </a:xfrm>
          <a:prstGeom prst="rect">
            <a:avLst/>
          </a:prstGeom>
          <a:noFill/>
        </p:spPr>
        <p:txBody>
          <a:bodyPr wrap="square" rtlCol="0">
            <a:spAutoFit/>
          </a:bodyPr>
          <a:lstStyle/>
          <a:p>
            <a:r>
              <a:rPr lang="en-US" sz="2000" dirty="0"/>
              <a:t>Secure by design is a </a:t>
            </a:r>
            <a:r>
              <a:rPr lang="en-US" sz="2000" b="1" dirty="0"/>
              <a:t>mindset</a:t>
            </a:r>
            <a:r>
              <a:rPr lang="en-US" sz="2000" dirty="0"/>
              <a:t> that emphasizes strong principles and practices for writing secure code, that result in security being a natural outcome</a:t>
            </a:r>
          </a:p>
          <a:p>
            <a:pPr marL="342900" indent="-342900">
              <a:buFont typeface="Arial" panose="020B0604020202020204" pitchFamily="34" charset="0"/>
              <a:buChar char="•"/>
            </a:pPr>
            <a:r>
              <a:rPr lang="en-US" sz="2000" dirty="0"/>
              <a:t>Good </a:t>
            </a:r>
            <a:r>
              <a:rPr lang="en-US" sz="2000" b="1" dirty="0"/>
              <a:t>design</a:t>
            </a:r>
            <a:r>
              <a:rPr lang="en-US" sz="2000" dirty="0"/>
              <a:t> can yield a lot of security benefits</a:t>
            </a:r>
          </a:p>
        </p:txBody>
      </p:sp>
      <p:sp>
        <p:nvSpPr>
          <p:cNvPr id="13" name="TextBox 12">
            <a:extLst>
              <a:ext uri="{FF2B5EF4-FFF2-40B4-BE49-F238E27FC236}">
                <a16:creationId xmlns:a16="http://schemas.microsoft.com/office/drawing/2014/main" id="{89AE26F0-6A4F-294F-A97D-0B59BF1158A6}"/>
              </a:ext>
            </a:extLst>
          </p:cNvPr>
          <p:cNvSpPr txBox="1"/>
          <p:nvPr/>
        </p:nvSpPr>
        <p:spPr>
          <a:xfrm>
            <a:off x="923925" y="4401183"/>
            <a:ext cx="8470895" cy="707886"/>
          </a:xfrm>
          <a:prstGeom prst="rect">
            <a:avLst/>
          </a:prstGeom>
          <a:noFill/>
        </p:spPr>
        <p:txBody>
          <a:bodyPr wrap="square" rtlCol="0">
            <a:spAutoFit/>
          </a:bodyPr>
          <a:lstStyle/>
          <a:p>
            <a:r>
              <a:rPr lang="en-US" sz="2000" dirty="0"/>
              <a:t>It is a </a:t>
            </a:r>
            <a:r>
              <a:rPr lang="en-US" sz="2000" b="1" dirty="0"/>
              <a:t>concern</a:t>
            </a:r>
            <a:r>
              <a:rPr lang="en-US" sz="2000" dirty="0"/>
              <a:t> that must be addresses at every level of the system (Code, OS, Network, Physical)</a:t>
            </a:r>
          </a:p>
        </p:txBody>
      </p:sp>
      <p:sp>
        <p:nvSpPr>
          <p:cNvPr id="14" name="TextBox 13">
            <a:extLst>
              <a:ext uri="{FF2B5EF4-FFF2-40B4-BE49-F238E27FC236}">
                <a16:creationId xmlns:a16="http://schemas.microsoft.com/office/drawing/2014/main" id="{8DC4B547-A37E-5C2C-2C5D-DDEEB242896A}"/>
              </a:ext>
            </a:extLst>
          </p:cNvPr>
          <p:cNvSpPr txBox="1"/>
          <p:nvPr/>
        </p:nvSpPr>
        <p:spPr>
          <a:xfrm>
            <a:off x="906780" y="5862415"/>
            <a:ext cx="9791700" cy="584775"/>
          </a:xfrm>
          <a:prstGeom prst="rect">
            <a:avLst/>
          </a:prstGeom>
          <a:noFill/>
        </p:spPr>
        <p:txBody>
          <a:bodyPr wrap="square" rtlCol="0">
            <a:spAutoFit/>
          </a:bodyPr>
          <a:lstStyle/>
          <a:p>
            <a:r>
              <a:rPr lang="en-US" sz="1600" i="1" dirty="0"/>
              <a:t>Disclaimer: This is not the 100% totally correct way to create software, but rather this is a specific lens to view the software development process through</a:t>
            </a:r>
          </a:p>
        </p:txBody>
      </p:sp>
      <p:pic>
        <p:nvPicPr>
          <p:cNvPr id="27" name="Picture 26">
            <a:extLst>
              <a:ext uri="{FF2B5EF4-FFF2-40B4-BE49-F238E27FC236}">
                <a16:creationId xmlns:a16="http://schemas.microsoft.com/office/drawing/2014/main" id="{4355DB89-25AC-3E5E-1F60-4676488DF87D}"/>
              </a:ext>
            </a:extLst>
          </p:cNvPr>
          <p:cNvPicPr>
            <a:picLocks noChangeAspect="1"/>
          </p:cNvPicPr>
          <p:nvPr/>
        </p:nvPicPr>
        <p:blipFill>
          <a:blip r:embed="rId3"/>
          <a:stretch>
            <a:fillRect/>
          </a:stretch>
        </p:blipFill>
        <p:spPr>
          <a:xfrm>
            <a:off x="7239000" y="350251"/>
            <a:ext cx="4764403" cy="3395459"/>
          </a:xfrm>
          <a:prstGeom prst="rect">
            <a:avLst/>
          </a:prstGeom>
        </p:spPr>
      </p:pic>
      <p:pic>
        <p:nvPicPr>
          <p:cNvPr id="28" name="Picture 4" descr="UML Class Diagrams Tutorial, Step by Step | by Salma | Medium">
            <a:extLst>
              <a:ext uri="{FF2B5EF4-FFF2-40B4-BE49-F238E27FC236}">
                <a16:creationId xmlns:a16="http://schemas.microsoft.com/office/drawing/2014/main" id="{AE179699-CE18-CD4E-AE83-189AF431D4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92378" y="1524000"/>
            <a:ext cx="1690097" cy="11963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6148C190-C09B-50B3-9787-F6B4C1A180C2}"/>
              </a:ext>
            </a:extLst>
          </p:cNvPr>
          <p:cNvPicPr>
            <a:picLocks noChangeAspect="1"/>
          </p:cNvPicPr>
          <p:nvPr/>
        </p:nvPicPr>
        <p:blipFill>
          <a:blip r:embed="rId5"/>
          <a:stretch>
            <a:fillRect/>
          </a:stretch>
        </p:blipFill>
        <p:spPr>
          <a:xfrm>
            <a:off x="7059928" y="1504532"/>
            <a:ext cx="1201630" cy="1323439"/>
          </a:xfrm>
          <a:prstGeom prst="rect">
            <a:avLst/>
          </a:prstGeom>
        </p:spPr>
      </p:pic>
    </p:spTree>
    <p:extLst>
      <p:ext uri="{BB962C8B-B14F-4D97-AF65-F5344CB8AC3E}">
        <p14:creationId xmlns:p14="http://schemas.microsoft.com/office/powerpoint/2010/main" val="350194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A53FD8-7855-CEAB-3090-6BE583C07773}"/>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76FF0A66-1EDD-DEEE-980B-1D3410BC3A4B}"/>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0ACA214A-3FAD-62D2-F154-749914F63B4A}"/>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0D726DB5-9F8B-5536-8892-01A8C554614D}"/>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80EBCEB2-D71D-4658-04DC-C9D4A709F254}"/>
              </a:ext>
            </a:extLst>
          </p:cNvPr>
          <p:cNvSpPr>
            <a:spLocks noGrp="1"/>
          </p:cNvSpPr>
          <p:nvPr>
            <p:ph type="sldNum" sz="quarter" idx="7"/>
          </p:nvPr>
        </p:nvSpPr>
        <p:spPr/>
        <p:txBody>
          <a:bodyPr/>
          <a:lstStyle/>
          <a:p>
            <a:fld id="{B6F15528-21DE-4FAA-801E-634DDDAF4B2B}" type="slidenum">
              <a:rPr lang="en-US" smtClean="0"/>
              <a:t>7</a:t>
            </a:fld>
            <a:endParaRPr lang="en-US" dirty="0"/>
          </a:p>
        </p:txBody>
      </p:sp>
      <p:pic>
        <p:nvPicPr>
          <p:cNvPr id="1026" name="Picture 2">
            <a:extLst>
              <a:ext uri="{FF2B5EF4-FFF2-40B4-BE49-F238E27FC236}">
                <a16:creationId xmlns:a16="http://schemas.microsoft.com/office/drawing/2014/main" id="{DAA9846B-D2CA-2D15-CF6C-BC16C7FC00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8011AD1-06DD-BDA7-E24A-F3425D660B7F}"/>
              </a:ext>
            </a:extLst>
          </p:cNvPr>
          <p:cNvSpPr txBox="1"/>
          <p:nvPr/>
        </p:nvSpPr>
        <p:spPr>
          <a:xfrm>
            <a:off x="76200" y="76200"/>
            <a:ext cx="5105885" cy="523220"/>
          </a:xfrm>
          <a:prstGeom prst="rect">
            <a:avLst/>
          </a:prstGeom>
          <a:noFill/>
        </p:spPr>
        <p:txBody>
          <a:bodyPr wrap="none" rtlCol="0">
            <a:spAutoFit/>
          </a:bodyPr>
          <a:lstStyle/>
          <a:p>
            <a:r>
              <a:rPr lang="en-US" sz="2800" dirty="0"/>
              <a:t>Modeling a Classroom in Code</a:t>
            </a:r>
          </a:p>
        </p:txBody>
      </p:sp>
      <p:pic>
        <p:nvPicPr>
          <p:cNvPr id="6146" name="Picture 2" descr="Montana State University American Indian Hall - TSP">
            <a:extLst>
              <a:ext uri="{FF2B5EF4-FFF2-40B4-BE49-F238E27FC236}">
                <a16:creationId xmlns:a16="http://schemas.microsoft.com/office/drawing/2014/main" id="{3F57273D-ACE4-7395-F5A2-48EB7BDCD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52400"/>
            <a:ext cx="433493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03CD328-08F0-B974-0459-645CC5AFF270}"/>
              </a:ext>
            </a:extLst>
          </p:cNvPr>
          <p:cNvPicPr>
            <a:picLocks noChangeAspect="1"/>
          </p:cNvPicPr>
          <p:nvPr/>
        </p:nvPicPr>
        <p:blipFill>
          <a:blip r:embed="rId4"/>
          <a:stretch>
            <a:fillRect/>
          </a:stretch>
        </p:blipFill>
        <p:spPr>
          <a:xfrm>
            <a:off x="5105400" y="1219200"/>
            <a:ext cx="2324297" cy="1907313"/>
          </a:xfrm>
          <a:prstGeom prst="rect">
            <a:avLst/>
          </a:prstGeom>
        </p:spPr>
      </p:pic>
      <p:sp>
        <p:nvSpPr>
          <p:cNvPr id="8" name="TextBox 7">
            <a:extLst>
              <a:ext uri="{FF2B5EF4-FFF2-40B4-BE49-F238E27FC236}">
                <a16:creationId xmlns:a16="http://schemas.microsoft.com/office/drawing/2014/main" id="{EC13D5F7-4120-C819-743D-2238E460977B}"/>
              </a:ext>
            </a:extLst>
          </p:cNvPr>
          <p:cNvSpPr txBox="1"/>
          <p:nvPr/>
        </p:nvSpPr>
        <p:spPr>
          <a:xfrm>
            <a:off x="313267" y="1295693"/>
            <a:ext cx="3730508" cy="1754326"/>
          </a:xfrm>
          <a:prstGeom prst="rect">
            <a:avLst/>
          </a:prstGeom>
          <a:noFill/>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Classroom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building</a:t>
            </a:r>
            <a:r>
              <a:rPr lang="en-US" sz="1800" dirty="0">
                <a:solidFill>
                  <a:srgbClr val="000000"/>
                </a:solidFill>
                <a:effectLst/>
                <a:latin typeface="Consolas" panose="020B0609020204030204" pitchFamily="49" charset="0"/>
              </a:rPr>
              <a:t>;</a:t>
            </a:r>
          </a:p>
          <a:p>
            <a:pPr marL="0" marR="0"/>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number</a:t>
            </a:r>
            <a:r>
              <a:rPr lang="en-US" sz="1800" dirty="0">
                <a:solidFill>
                  <a:srgbClr val="000000"/>
                </a:solidFill>
                <a:effectLst/>
                <a:latin typeface="Consolas" panose="020B0609020204030204" pitchFamily="49" charset="0"/>
              </a:rPr>
              <a:t>;</a:t>
            </a:r>
          </a:p>
          <a:p>
            <a:endParaRPr lang="en-US" dirty="0"/>
          </a:p>
          <a:p>
            <a:r>
              <a:rPr lang="en-US" dirty="0"/>
              <a:t>}</a:t>
            </a:r>
          </a:p>
        </p:txBody>
      </p:sp>
      <p:pic>
        <p:nvPicPr>
          <p:cNvPr id="10" name="Picture 9">
            <a:extLst>
              <a:ext uri="{FF2B5EF4-FFF2-40B4-BE49-F238E27FC236}">
                <a16:creationId xmlns:a16="http://schemas.microsoft.com/office/drawing/2014/main" id="{3BFB820B-B963-FBBB-BE7F-20C231671AE8}"/>
              </a:ext>
            </a:extLst>
          </p:cNvPr>
          <p:cNvPicPr>
            <a:picLocks noChangeAspect="1"/>
          </p:cNvPicPr>
          <p:nvPr/>
        </p:nvPicPr>
        <p:blipFill>
          <a:blip r:embed="rId5"/>
          <a:stretch>
            <a:fillRect/>
          </a:stretch>
        </p:blipFill>
        <p:spPr>
          <a:xfrm>
            <a:off x="1075627" y="3190842"/>
            <a:ext cx="5001323" cy="238158"/>
          </a:xfrm>
          <a:prstGeom prst="rect">
            <a:avLst/>
          </a:prstGeom>
        </p:spPr>
      </p:pic>
    </p:spTree>
    <p:extLst>
      <p:ext uri="{BB962C8B-B14F-4D97-AF65-F5344CB8AC3E}">
        <p14:creationId xmlns:p14="http://schemas.microsoft.com/office/powerpoint/2010/main" val="243866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0E3E311-5687-10CE-9C54-BD1FE3F41A45}"/>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32B44F15-2C87-2969-382A-C958A29F330C}"/>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DD2CE9B0-E2F7-F065-793F-EF1C6C2C0482}"/>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D42BD963-3BAC-D761-D266-2A492122D35B}"/>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FFE3E224-5ED8-B63A-8061-C3DB3131BB40}"/>
              </a:ext>
            </a:extLst>
          </p:cNvPr>
          <p:cNvSpPr>
            <a:spLocks noGrp="1"/>
          </p:cNvSpPr>
          <p:nvPr>
            <p:ph type="sldNum" sz="quarter" idx="7"/>
          </p:nvPr>
        </p:nvSpPr>
        <p:spPr/>
        <p:txBody>
          <a:bodyPr/>
          <a:lstStyle/>
          <a:p>
            <a:fld id="{B6F15528-21DE-4FAA-801E-634DDDAF4B2B}" type="slidenum">
              <a:rPr lang="en-US" smtClean="0"/>
              <a:t>8</a:t>
            </a:fld>
            <a:endParaRPr lang="en-US" dirty="0"/>
          </a:p>
        </p:txBody>
      </p:sp>
      <p:pic>
        <p:nvPicPr>
          <p:cNvPr id="1026" name="Picture 2">
            <a:extLst>
              <a:ext uri="{FF2B5EF4-FFF2-40B4-BE49-F238E27FC236}">
                <a16:creationId xmlns:a16="http://schemas.microsoft.com/office/drawing/2014/main" id="{6E3E246C-9D94-4CC0-2361-34B6F82D7E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9AC1449-FFE4-626B-1208-AA5805C8F144}"/>
              </a:ext>
            </a:extLst>
          </p:cNvPr>
          <p:cNvSpPr txBox="1"/>
          <p:nvPr/>
        </p:nvSpPr>
        <p:spPr>
          <a:xfrm>
            <a:off x="76200" y="76200"/>
            <a:ext cx="5105885" cy="523220"/>
          </a:xfrm>
          <a:prstGeom prst="rect">
            <a:avLst/>
          </a:prstGeom>
          <a:noFill/>
        </p:spPr>
        <p:txBody>
          <a:bodyPr wrap="none" rtlCol="0">
            <a:spAutoFit/>
          </a:bodyPr>
          <a:lstStyle/>
          <a:p>
            <a:r>
              <a:rPr lang="en-US" sz="2800" dirty="0"/>
              <a:t>Modeling a Classroom in Code</a:t>
            </a:r>
          </a:p>
        </p:txBody>
      </p:sp>
      <p:pic>
        <p:nvPicPr>
          <p:cNvPr id="6146" name="Picture 2" descr="Montana State University American Indian Hall - TSP">
            <a:extLst>
              <a:ext uri="{FF2B5EF4-FFF2-40B4-BE49-F238E27FC236}">
                <a16:creationId xmlns:a16="http://schemas.microsoft.com/office/drawing/2014/main" id="{DA2752F0-3F7C-7BE0-200D-8ACF93362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52400"/>
            <a:ext cx="433493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D6914E-A6F5-AEED-B985-61D2875A6936}"/>
              </a:ext>
            </a:extLst>
          </p:cNvPr>
          <p:cNvPicPr>
            <a:picLocks noChangeAspect="1"/>
          </p:cNvPicPr>
          <p:nvPr/>
        </p:nvPicPr>
        <p:blipFill>
          <a:blip r:embed="rId4"/>
          <a:stretch>
            <a:fillRect/>
          </a:stretch>
        </p:blipFill>
        <p:spPr>
          <a:xfrm>
            <a:off x="5105400" y="1219200"/>
            <a:ext cx="2324297" cy="1907313"/>
          </a:xfrm>
          <a:prstGeom prst="rect">
            <a:avLst/>
          </a:prstGeom>
        </p:spPr>
      </p:pic>
      <p:sp>
        <p:nvSpPr>
          <p:cNvPr id="8" name="TextBox 7">
            <a:extLst>
              <a:ext uri="{FF2B5EF4-FFF2-40B4-BE49-F238E27FC236}">
                <a16:creationId xmlns:a16="http://schemas.microsoft.com/office/drawing/2014/main" id="{9A08D00F-E9DA-0401-4C47-B3E4262959CB}"/>
              </a:ext>
            </a:extLst>
          </p:cNvPr>
          <p:cNvSpPr txBox="1"/>
          <p:nvPr/>
        </p:nvSpPr>
        <p:spPr>
          <a:xfrm>
            <a:off x="313267" y="1295693"/>
            <a:ext cx="3730508" cy="1754326"/>
          </a:xfrm>
          <a:prstGeom prst="rect">
            <a:avLst/>
          </a:prstGeom>
          <a:noFill/>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Classroom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building</a:t>
            </a:r>
            <a:r>
              <a:rPr lang="en-US" sz="1800" dirty="0">
                <a:solidFill>
                  <a:srgbClr val="000000"/>
                </a:solidFill>
                <a:effectLst/>
                <a:latin typeface="Consolas" panose="020B0609020204030204" pitchFamily="49" charset="0"/>
              </a:rPr>
              <a:t>;</a:t>
            </a:r>
          </a:p>
          <a:p>
            <a:pPr marL="0" marR="0"/>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number</a:t>
            </a:r>
            <a:r>
              <a:rPr lang="en-US" sz="1800" dirty="0">
                <a:solidFill>
                  <a:srgbClr val="000000"/>
                </a:solidFill>
                <a:effectLst/>
                <a:latin typeface="Consolas" panose="020B0609020204030204" pitchFamily="49" charset="0"/>
              </a:rPr>
              <a:t>;</a:t>
            </a:r>
          </a:p>
          <a:p>
            <a:endParaRPr lang="en-US" dirty="0"/>
          </a:p>
          <a:p>
            <a:r>
              <a:rPr lang="en-US" dirty="0"/>
              <a:t>}</a:t>
            </a:r>
          </a:p>
        </p:txBody>
      </p:sp>
      <p:pic>
        <p:nvPicPr>
          <p:cNvPr id="10" name="Picture 9">
            <a:extLst>
              <a:ext uri="{FF2B5EF4-FFF2-40B4-BE49-F238E27FC236}">
                <a16:creationId xmlns:a16="http://schemas.microsoft.com/office/drawing/2014/main" id="{68DCCD86-76B7-D982-0ED5-FD904552DE82}"/>
              </a:ext>
            </a:extLst>
          </p:cNvPr>
          <p:cNvPicPr>
            <a:picLocks noChangeAspect="1"/>
          </p:cNvPicPr>
          <p:nvPr/>
        </p:nvPicPr>
        <p:blipFill>
          <a:blip r:embed="rId5"/>
          <a:stretch>
            <a:fillRect/>
          </a:stretch>
        </p:blipFill>
        <p:spPr>
          <a:xfrm>
            <a:off x="1075627" y="3190842"/>
            <a:ext cx="5001323" cy="238158"/>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9F08DC8-B60F-D78F-9EE6-BC33EEAB29D0}"/>
                  </a:ext>
                </a:extLst>
              </p14:cNvPr>
              <p14:cNvContentPartPr/>
              <p14:nvPr/>
            </p14:nvContentPartPr>
            <p14:xfrm>
              <a:off x="1876275" y="2304975"/>
              <a:ext cx="477000" cy="720"/>
            </p14:xfrm>
          </p:contentPart>
        </mc:Choice>
        <mc:Fallback xmlns="">
          <p:pic>
            <p:nvPicPr>
              <p:cNvPr id="6" name="Ink 5">
                <a:extLst>
                  <a:ext uri="{FF2B5EF4-FFF2-40B4-BE49-F238E27FC236}">
                    <a16:creationId xmlns:a16="http://schemas.microsoft.com/office/drawing/2014/main" id="{D9F08DC8-B60F-D78F-9EE6-BC33EEAB29D0}"/>
                  </a:ext>
                </a:extLst>
              </p:cNvPr>
              <p:cNvPicPr/>
              <p:nvPr/>
            </p:nvPicPr>
            <p:blipFill>
              <a:blip r:embed="rId7"/>
              <a:stretch>
                <a:fillRect/>
              </a:stretch>
            </p:blipFill>
            <p:spPr>
              <a:xfrm>
                <a:off x="1822275" y="2088975"/>
                <a:ext cx="5846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03057BE3-3AED-AE8A-9DAA-342525C4341E}"/>
                  </a:ext>
                </a:extLst>
              </p14:cNvPr>
              <p14:cNvContentPartPr/>
              <p14:nvPr/>
            </p14:nvContentPartPr>
            <p14:xfrm>
              <a:off x="1905075" y="2333415"/>
              <a:ext cx="390600" cy="360"/>
            </p14:xfrm>
          </p:contentPart>
        </mc:Choice>
        <mc:Fallback xmlns="">
          <p:pic>
            <p:nvPicPr>
              <p:cNvPr id="11" name="Ink 10">
                <a:extLst>
                  <a:ext uri="{FF2B5EF4-FFF2-40B4-BE49-F238E27FC236}">
                    <a16:creationId xmlns:a16="http://schemas.microsoft.com/office/drawing/2014/main" id="{03057BE3-3AED-AE8A-9DAA-342525C4341E}"/>
                  </a:ext>
                </a:extLst>
              </p:cNvPr>
              <p:cNvPicPr/>
              <p:nvPr/>
            </p:nvPicPr>
            <p:blipFill>
              <a:blip r:embed="rId9"/>
              <a:stretch>
                <a:fillRect/>
              </a:stretch>
            </p:blipFill>
            <p:spPr>
              <a:xfrm>
                <a:off x="1851075" y="2225415"/>
                <a:ext cx="49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7FE4EE9-FCC6-2A61-41D5-A6261EBEF79D}"/>
                  </a:ext>
                </a:extLst>
              </p14:cNvPr>
              <p14:cNvContentPartPr/>
              <p14:nvPr/>
            </p14:nvContentPartPr>
            <p14:xfrm>
              <a:off x="1923795" y="2228655"/>
              <a:ext cx="342360" cy="10440"/>
            </p14:xfrm>
          </p:contentPart>
        </mc:Choice>
        <mc:Fallback xmlns="">
          <p:pic>
            <p:nvPicPr>
              <p:cNvPr id="12" name="Ink 11">
                <a:extLst>
                  <a:ext uri="{FF2B5EF4-FFF2-40B4-BE49-F238E27FC236}">
                    <a16:creationId xmlns:a16="http://schemas.microsoft.com/office/drawing/2014/main" id="{77FE4EE9-FCC6-2A61-41D5-A6261EBEF79D}"/>
                  </a:ext>
                </a:extLst>
              </p:cNvPr>
              <p:cNvPicPr/>
              <p:nvPr/>
            </p:nvPicPr>
            <p:blipFill>
              <a:blip r:embed="rId11"/>
              <a:stretch>
                <a:fillRect/>
              </a:stretch>
            </p:blipFill>
            <p:spPr>
              <a:xfrm>
                <a:off x="1869795" y="2120655"/>
                <a:ext cx="450000" cy="226080"/>
              </a:xfrm>
              <a:prstGeom prst="rect">
                <a:avLst/>
              </a:prstGeom>
            </p:spPr>
          </p:pic>
        </mc:Fallback>
      </mc:AlternateContent>
      <p:sp>
        <p:nvSpPr>
          <p:cNvPr id="15" name="TextBox 14">
            <a:extLst>
              <a:ext uri="{FF2B5EF4-FFF2-40B4-BE49-F238E27FC236}">
                <a16:creationId xmlns:a16="http://schemas.microsoft.com/office/drawing/2014/main" id="{7ED4142B-5F43-ABA0-9DB1-9884577E1190}"/>
              </a:ext>
            </a:extLst>
          </p:cNvPr>
          <p:cNvSpPr txBox="1"/>
          <p:nvPr/>
        </p:nvSpPr>
        <p:spPr>
          <a:xfrm>
            <a:off x="313267" y="3600082"/>
            <a:ext cx="9183924" cy="400110"/>
          </a:xfrm>
          <a:prstGeom prst="rect">
            <a:avLst/>
          </a:prstGeom>
          <a:noFill/>
        </p:spPr>
        <p:txBody>
          <a:bodyPr wrap="none" rtlCol="0">
            <a:spAutoFit/>
          </a:bodyPr>
          <a:lstStyle/>
          <a:p>
            <a:r>
              <a:rPr lang="en-US" sz="2000" b="1" dirty="0">
                <a:latin typeface="Consolas" panose="020B0609020204030204" pitchFamily="49" charset="0"/>
              </a:rPr>
              <a:t>number</a:t>
            </a:r>
            <a:r>
              <a:rPr lang="en-US" sz="2000" dirty="0"/>
              <a:t> is an integer. According to math, integers have the following properties:</a:t>
            </a:r>
          </a:p>
        </p:txBody>
      </p:sp>
      <p:sp>
        <p:nvSpPr>
          <p:cNvPr id="16" name="TextBox 15">
            <a:extLst>
              <a:ext uri="{FF2B5EF4-FFF2-40B4-BE49-F238E27FC236}">
                <a16:creationId xmlns:a16="http://schemas.microsoft.com/office/drawing/2014/main" id="{C50BA4A4-E421-8179-E2DF-155DE319C26F}"/>
              </a:ext>
            </a:extLst>
          </p:cNvPr>
          <p:cNvSpPr txBox="1"/>
          <p:nvPr/>
        </p:nvSpPr>
        <p:spPr>
          <a:xfrm>
            <a:off x="360742" y="4270020"/>
            <a:ext cx="6172200"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Closure: a + b = integer </a:t>
            </a:r>
          </a:p>
          <a:p>
            <a:pPr marL="342900" indent="-342900">
              <a:buFont typeface="Arial" panose="020B0604020202020204" pitchFamily="34" charset="0"/>
              <a:buChar char="•"/>
            </a:pPr>
            <a:r>
              <a:rPr lang="en-US" sz="2000" dirty="0"/>
              <a:t>Associativity: a + (b + c) = (a + b) + c </a:t>
            </a:r>
          </a:p>
          <a:p>
            <a:pPr marL="342900" indent="-342900">
              <a:buFont typeface="Arial" panose="020B0604020202020204" pitchFamily="34" charset="0"/>
              <a:buChar char="•"/>
            </a:pPr>
            <a:r>
              <a:rPr lang="en-US" sz="2000" dirty="0"/>
              <a:t>Commutativity: a + b = b + a </a:t>
            </a:r>
          </a:p>
          <a:p>
            <a:pPr marL="342900" indent="-342900">
              <a:buFont typeface="Arial" panose="020B0604020202020204" pitchFamily="34" charset="0"/>
              <a:buChar char="•"/>
            </a:pPr>
            <a:r>
              <a:rPr lang="en-US" sz="2000" dirty="0"/>
              <a:t>Identity: a + 0 = a </a:t>
            </a:r>
          </a:p>
          <a:p>
            <a:pPr marL="342900" indent="-342900">
              <a:buFont typeface="Arial" panose="020B0604020202020204" pitchFamily="34" charset="0"/>
              <a:buChar char="•"/>
            </a:pPr>
            <a:r>
              <a:rPr lang="en-US" sz="2000" dirty="0"/>
              <a:t>Inverse: a + (−a) = 0</a:t>
            </a:r>
          </a:p>
        </p:txBody>
      </p:sp>
      <p:sp>
        <p:nvSpPr>
          <p:cNvPr id="17" name="TextBox 16">
            <a:extLst>
              <a:ext uri="{FF2B5EF4-FFF2-40B4-BE49-F238E27FC236}">
                <a16:creationId xmlns:a16="http://schemas.microsoft.com/office/drawing/2014/main" id="{9F6DDCD6-016F-0FD6-4A95-099EC5F752A6}"/>
              </a:ext>
            </a:extLst>
          </p:cNvPr>
          <p:cNvSpPr txBox="1"/>
          <p:nvPr/>
        </p:nvSpPr>
        <p:spPr>
          <a:xfrm>
            <a:off x="433677" y="5956490"/>
            <a:ext cx="3591048" cy="461665"/>
          </a:xfrm>
          <a:prstGeom prst="rect">
            <a:avLst/>
          </a:prstGeom>
          <a:noFill/>
        </p:spPr>
        <p:txBody>
          <a:bodyPr wrap="none" rtlCol="0">
            <a:spAutoFit/>
          </a:bodyPr>
          <a:lstStyle/>
          <a:p>
            <a:r>
              <a:rPr lang="en-US" sz="2400" dirty="0"/>
              <a:t>-20, 0, 20 are all integers</a:t>
            </a:r>
          </a:p>
        </p:txBody>
      </p:sp>
      <p:sp>
        <p:nvSpPr>
          <p:cNvPr id="19" name="TextBox 18">
            <a:extLst>
              <a:ext uri="{FF2B5EF4-FFF2-40B4-BE49-F238E27FC236}">
                <a16:creationId xmlns:a16="http://schemas.microsoft.com/office/drawing/2014/main" id="{BD9B3A2E-BBA4-5E8F-E75A-568EE445FA90}"/>
              </a:ext>
            </a:extLst>
          </p:cNvPr>
          <p:cNvSpPr txBox="1"/>
          <p:nvPr/>
        </p:nvSpPr>
        <p:spPr>
          <a:xfrm>
            <a:off x="5956936" y="4173763"/>
            <a:ext cx="6143624" cy="1846659"/>
          </a:xfrm>
          <a:prstGeom prst="rect">
            <a:avLst/>
          </a:prstGeom>
          <a:noFill/>
        </p:spPr>
        <p:txBody>
          <a:bodyPr wrap="square">
            <a:spAutoFit/>
          </a:bodyPr>
          <a:lstStyle/>
          <a:p>
            <a:r>
              <a:rPr lang="en-US" dirty="0"/>
              <a:t>Peano's Axioms (Natural Numbers) </a:t>
            </a:r>
          </a:p>
          <a:p>
            <a:pPr marL="342900" indent="-342900">
              <a:buAutoNum type="arabicPeriod"/>
            </a:pPr>
            <a:r>
              <a:rPr lang="en-US" dirty="0"/>
              <a:t>Zero is a number </a:t>
            </a:r>
          </a:p>
          <a:p>
            <a:pPr marL="342900" indent="-342900">
              <a:buAutoNum type="arabicPeriod"/>
            </a:pPr>
            <a:r>
              <a:rPr lang="en-US" dirty="0"/>
              <a:t>If n is a number, the successor of n is a number </a:t>
            </a:r>
          </a:p>
          <a:p>
            <a:pPr marL="342900" indent="-342900">
              <a:buAutoNum type="arabicPeriod"/>
            </a:pPr>
            <a:r>
              <a:rPr lang="en-US" dirty="0"/>
              <a:t>Zero isn’t the successor of a number </a:t>
            </a:r>
          </a:p>
          <a:p>
            <a:pPr marL="342900" indent="-342900">
              <a:buAutoNum type="arabicPeriod"/>
            </a:pPr>
            <a:r>
              <a:rPr lang="en-US" sz="1400" dirty="0"/>
              <a:t>Two numbers of which the successors are equal are themselves equal </a:t>
            </a:r>
          </a:p>
          <a:p>
            <a:pPr marL="342900" indent="-342900">
              <a:buAutoNum type="arabicPeriod"/>
            </a:pPr>
            <a:r>
              <a:rPr lang="en-US" sz="1400" dirty="0"/>
              <a:t>If a set S of numbers contains zero and also the successor of every number in S, then every number is in S</a:t>
            </a:r>
          </a:p>
        </p:txBody>
      </p:sp>
    </p:spTree>
    <p:extLst>
      <p:ext uri="{BB962C8B-B14F-4D97-AF65-F5344CB8AC3E}">
        <p14:creationId xmlns:p14="http://schemas.microsoft.com/office/powerpoint/2010/main" val="32442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65767C4-ED7A-5234-BB15-6338742A3BDE}"/>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FA5894B3-4C45-747F-FA48-AA8096A2F7C9}"/>
              </a:ext>
            </a:extLst>
          </p:cNvPr>
          <p:cNvGrpSpPr/>
          <p:nvPr/>
        </p:nvGrpSpPr>
        <p:grpSpPr>
          <a:xfrm>
            <a:off x="-6350" y="6466078"/>
            <a:ext cx="12204700" cy="398780"/>
            <a:chOff x="-6350" y="6466078"/>
            <a:chExt cx="12204700" cy="398780"/>
          </a:xfrm>
          <a:solidFill>
            <a:srgbClr val="F6D28B"/>
          </a:solidFill>
        </p:grpSpPr>
        <p:sp>
          <p:nvSpPr>
            <p:cNvPr id="4" name="object 4">
              <a:extLst>
                <a:ext uri="{FF2B5EF4-FFF2-40B4-BE49-F238E27FC236}">
                  <a16:creationId xmlns:a16="http://schemas.microsoft.com/office/drawing/2014/main" id="{15088268-7ECD-C762-D84E-1C13B2B66BE2}"/>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rgbClr val="EEB211"/>
              </a:solidFill>
            </a:ln>
          </p:spPr>
          <p:txBody>
            <a:bodyPr wrap="square" lIns="0" tIns="0" rIns="0" bIns="0" rtlCol="0"/>
            <a:lstStyle/>
            <a:p>
              <a:endParaRPr>
                <a:solidFill>
                  <a:schemeClr val="accent6"/>
                </a:solidFill>
              </a:endParaRPr>
            </a:p>
          </p:txBody>
        </p:sp>
        <p:sp>
          <p:nvSpPr>
            <p:cNvPr id="5" name="object 5">
              <a:extLst>
                <a:ext uri="{FF2B5EF4-FFF2-40B4-BE49-F238E27FC236}">
                  <a16:creationId xmlns:a16="http://schemas.microsoft.com/office/drawing/2014/main" id="{14810771-78D9-60E3-1941-387DE630AFAF}"/>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rgbClr val="EEB211"/>
              </a:solidFill>
            </a:ln>
          </p:spPr>
          <p:txBody>
            <a:bodyPr wrap="square" lIns="0" tIns="0" rIns="0" bIns="0" rtlCol="0"/>
            <a:lstStyle/>
            <a:p>
              <a:endParaRPr>
                <a:solidFill>
                  <a:schemeClr val="accent6"/>
                </a:solidFill>
              </a:endParaRPr>
            </a:p>
          </p:txBody>
        </p:sp>
      </p:grpSp>
      <p:sp>
        <p:nvSpPr>
          <p:cNvPr id="24" name="Slide Number Placeholder 23">
            <a:extLst>
              <a:ext uri="{FF2B5EF4-FFF2-40B4-BE49-F238E27FC236}">
                <a16:creationId xmlns:a16="http://schemas.microsoft.com/office/drawing/2014/main" id="{B30E1EFC-A873-19F4-5B87-0B90497FF714}"/>
              </a:ext>
            </a:extLst>
          </p:cNvPr>
          <p:cNvSpPr>
            <a:spLocks noGrp="1"/>
          </p:cNvSpPr>
          <p:nvPr>
            <p:ph type="sldNum" sz="quarter" idx="7"/>
          </p:nvPr>
        </p:nvSpPr>
        <p:spPr/>
        <p:txBody>
          <a:bodyPr/>
          <a:lstStyle/>
          <a:p>
            <a:fld id="{B6F15528-21DE-4FAA-801E-634DDDAF4B2B}" type="slidenum">
              <a:rPr lang="en-US" smtClean="0"/>
              <a:t>9</a:t>
            </a:fld>
            <a:endParaRPr lang="en-US" dirty="0"/>
          </a:p>
        </p:txBody>
      </p:sp>
      <p:pic>
        <p:nvPicPr>
          <p:cNvPr id="1026" name="Picture 2">
            <a:extLst>
              <a:ext uri="{FF2B5EF4-FFF2-40B4-BE49-F238E27FC236}">
                <a16:creationId xmlns:a16="http://schemas.microsoft.com/office/drawing/2014/main" id="{28851B05-AB05-A393-8BB3-107FF9BDAEC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8548" y="6477000"/>
            <a:ext cx="1407652" cy="364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239B1F9-70C3-7C5D-AF75-87CA8C2B68F6}"/>
              </a:ext>
            </a:extLst>
          </p:cNvPr>
          <p:cNvSpPr txBox="1"/>
          <p:nvPr/>
        </p:nvSpPr>
        <p:spPr>
          <a:xfrm>
            <a:off x="76200" y="76200"/>
            <a:ext cx="5105885" cy="523220"/>
          </a:xfrm>
          <a:prstGeom prst="rect">
            <a:avLst/>
          </a:prstGeom>
          <a:noFill/>
        </p:spPr>
        <p:txBody>
          <a:bodyPr wrap="none" rtlCol="0">
            <a:spAutoFit/>
          </a:bodyPr>
          <a:lstStyle/>
          <a:p>
            <a:r>
              <a:rPr lang="en-US" sz="2800" dirty="0"/>
              <a:t>Modeling a Classroom in Code</a:t>
            </a:r>
          </a:p>
        </p:txBody>
      </p:sp>
      <p:pic>
        <p:nvPicPr>
          <p:cNvPr id="6146" name="Picture 2" descr="Montana State University American Indian Hall - TSP">
            <a:extLst>
              <a:ext uri="{FF2B5EF4-FFF2-40B4-BE49-F238E27FC236}">
                <a16:creationId xmlns:a16="http://schemas.microsoft.com/office/drawing/2014/main" id="{DABBD9AE-5658-7C48-DE6D-50080EBFB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152400"/>
            <a:ext cx="433493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001F964-5677-B363-06BA-C00BCB3FFC92}"/>
              </a:ext>
            </a:extLst>
          </p:cNvPr>
          <p:cNvPicPr>
            <a:picLocks noChangeAspect="1"/>
          </p:cNvPicPr>
          <p:nvPr/>
        </p:nvPicPr>
        <p:blipFill>
          <a:blip r:embed="rId4"/>
          <a:stretch>
            <a:fillRect/>
          </a:stretch>
        </p:blipFill>
        <p:spPr>
          <a:xfrm>
            <a:off x="5105400" y="1219200"/>
            <a:ext cx="2324297" cy="1907313"/>
          </a:xfrm>
          <a:prstGeom prst="rect">
            <a:avLst/>
          </a:prstGeom>
        </p:spPr>
      </p:pic>
      <p:sp>
        <p:nvSpPr>
          <p:cNvPr id="8" name="TextBox 7">
            <a:extLst>
              <a:ext uri="{FF2B5EF4-FFF2-40B4-BE49-F238E27FC236}">
                <a16:creationId xmlns:a16="http://schemas.microsoft.com/office/drawing/2014/main" id="{DA7C867B-C2A1-085E-E5EF-3A1331CFA791}"/>
              </a:ext>
            </a:extLst>
          </p:cNvPr>
          <p:cNvSpPr txBox="1"/>
          <p:nvPr/>
        </p:nvSpPr>
        <p:spPr>
          <a:xfrm>
            <a:off x="313267" y="1295693"/>
            <a:ext cx="3730508" cy="1754326"/>
          </a:xfrm>
          <a:prstGeom prst="rect">
            <a:avLst/>
          </a:prstGeom>
          <a:noFill/>
        </p:spPr>
        <p:txBody>
          <a:bodyPr wrap="none" rtlCol="0">
            <a:spAutoFit/>
          </a:bodyPr>
          <a:lstStyle/>
          <a:p>
            <a:pPr marL="0" marR="0">
              <a:buNone/>
            </a:pPr>
            <a:r>
              <a:rPr lang="en-US" sz="1800" b="1" dirty="0">
                <a:solidFill>
                  <a:srgbClr val="7F0055"/>
                </a:solidFill>
                <a:effectLst/>
                <a:latin typeface="Consolas" panose="020B0609020204030204" pitchFamily="49" charset="0"/>
              </a:rPr>
              <a:t>public</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class</a:t>
            </a:r>
            <a:r>
              <a:rPr lang="en-US" sz="1800" dirty="0">
                <a:solidFill>
                  <a:srgbClr val="000000"/>
                </a:solidFill>
                <a:effectLst/>
                <a:latin typeface="Consolas" panose="020B0609020204030204" pitchFamily="49" charset="0"/>
              </a:rPr>
              <a:t> Classroom {</a:t>
            </a:r>
          </a:p>
          <a:p>
            <a:pPr marL="0" marR="0">
              <a:buNone/>
            </a:pPr>
            <a:endParaRPr lang="en-US" sz="1800" dirty="0">
              <a:solidFill>
                <a:srgbClr val="000000"/>
              </a:solidFill>
              <a:effectLst/>
              <a:latin typeface="Consolas" panose="020B0609020204030204" pitchFamily="49" charset="0"/>
            </a:endParaRPr>
          </a:p>
          <a:p>
            <a:pPr marL="0" marR="0">
              <a:buNone/>
            </a:pPr>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dirty="0">
                <a:solidFill>
                  <a:schemeClr val="tx1"/>
                </a:solidFill>
                <a:effectLst/>
                <a:latin typeface="Consolas" panose="020B0609020204030204" pitchFamily="49" charset="0"/>
              </a:rPr>
              <a:t>String</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building</a:t>
            </a:r>
            <a:r>
              <a:rPr lang="en-US" sz="1800" dirty="0">
                <a:solidFill>
                  <a:srgbClr val="000000"/>
                </a:solidFill>
                <a:effectLst/>
                <a:latin typeface="Consolas" panose="020B0609020204030204" pitchFamily="49" charset="0"/>
              </a:rPr>
              <a:t>;</a:t>
            </a:r>
          </a:p>
          <a:p>
            <a:pPr marL="0" marR="0"/>
            <a:r>
              <a:rPr lang="en-US" sz="1800" b="1" dirty="0">
                <a:solidFill>
                  <a:srgbClr val="7F0055"/>
                </a:solidFill>
                <a:effectLst/>
                <a:latin typeface="Consolas" panose="020B0609020204030204" pitchFamily="49" charset="0"/>
              </a:rPr>
              <a:t>    private</a:t>
            </a:r>
            <a:r>
              <a:rPr lang="en-US" sz="1800" dirty="0">
                <a:solidFill>
                  <a:srgbClr val="000000"/>
                </a:solidFill>
                <a:effectLst/>
                <a:latin typeface="Consolas" panose="020B0609020204030204" pitchFamily="49" charset="0"/>
              </a:rPr>
              <a:t> </a:t>
            </a:r>
            <a:r>
              <a:rPr lang="en-US" sz="1800" b="1" dirty="0">
                <a:solidFill>
                  <a:srgbClr val="7F0055"/>
                </a:solidFill>
                <a:effectLst/>
                <a:latin typeface="Consolas" panose="020B0609020204030204" pitchFamily="49" charset="0"/>
              </a:rPr>
              <a:t>int</a:t>
            </a:r>
            <a:r>
              <a:rPr lang="en-US" sz="1800" dirty="0">
                <a:solidFill>
                  <a:srgbClr val="000000"/>
                </a:solidFill>
                <a:effectLst/>
                <a:latin typeface="Consolas" panose="020B0609020204030204" pitchFamily="49" charset="0"/>
              </a:rPr>
              <a:t> </a:t>
            </a:r>
            <a:r>
              <a:rPr lang="en-US" sz="1800" dirty="0">
                <a:solidFill>
                  <a:srgbClr val="0000C0"/>
                </a:solidFill>
                <a:effectLst/>
                <a:latin typeface="Consolas" panose="020B0609020204030204" pitchFamily="49" charset="0"/>
              </a:rPr>
              <a:t>number</a:t>
            </a:r>
            <a:r>
              <a:rPr lang="en-US" sz="1800" dirty="0">
                <a:solidFill>
                  <a:srgbClr val="000000"/>
                </a:solidFill>
                <a:effectLst/>
                <a:latin typeface="Consolas" panose="020B0609020204030204" pitchFamily="49" charset="0"/>
              </a:rPr>
              <a:t>;</a:t>
            </a:r>
          </a:p>
          <a:p>
            <a:endParaRPr lang="en-US" dirty="0"/>
          </a:p>
          <a:p>
            <a:r>
              <a:rPr lang="en-US" dirty="0"/>
              <a:t>}</a:t>
            </a:r>
          </a:p>
        </p:txBody>
      </p:sp>
      <p:pic>
        <p:nvPicPr>
          <p:cNvPr id="10" name="Picture 9">
            <a:extLst>
              <a:ext uri="{FF2B5EF4-FFF2-40B4-BE49-F238E27FC236}">
                <a16:creationId xmlns:a16="http://schemas.microsoft.com/office/drawing/2014/main" id="{0708B6B1-B221-523D-86CD-B74E9C671451}"/>
              </a:ext>
            </a:extLst>
          </p:cNvPr>
          <p:cNvPicPr>
            <a:picLocks noChangeAspect="1"/>
          </p:cNvPicPr>
          <p:nvPr/>
        </p:nvPicPr>
        <p:blipFill>
          <a:blip r:embed="rId5"/>
          <a:stretch>
            <a:fillRect/>
          </a:stretch>
        </p:blipFill>
        <p:spPr>
          <a:xfrm>
            <a:off x="1075627" y="3190842"/>
            <a:ext cx="5001323" cy="238158"/>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B89E5B9-F838-64DC-7830-99D4F9C64677}"/>
                  </a:ext>
                </a:extLst>
              </p14:cNvPr>
              <p14:cNvContentPartPr/>
              <p14:nvPr/>
            </p14:nvContentPartPr>
            <p14:xfrm>
              <a:off x="1876275" y="2304975"/>
              <a:ext cx="477000" cy="720"/>
            </p14:xfrm>
          </p:contentPart>
        </mc:Choice>
        <mc:Fallback xmlns="">
          <p:pic>
            <p:nvPicPr>
              <p:cNvPr id="6" name="Ink 5">
                <a:extLst>
                  <a:ext uri="{FF2B5EF4-FFF2-40B4-BE49-F238E27FC236}">
                    <a16:creationId xmlns:a16="http://schemas.microsoft.com/office/drawing/2014/main" id="{BB89E5B9-F838-64DC-7830-99D4F9C64677}"/>
                  </a:ext>
                </a:extLst>
              </p:cNvPr>
              <p:cNvPicPr/>
              <p:nvPr/>
            </p:nvPicPr>
            <p:blipFill>
              <a:blip r:embed="rId7"/>
              <a:stretch>
                <a:fillRect/>
              </a:stretch>
            </p:blipFill>
            <p:spPr>
              <a:xfrm>
                <a:off x="1822275" y="2088975"/>
                <a:ext cx="58464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BDBE613-E5F6-33A5-6BC6-06BC7969EF24}"/>
                  </a:ext>
                </a:extLst>
              </p14:cNvPr>
              <p14:cNvContentPartPr/>
              <p14:nvPr/>
            </p14:nvContentPartPr>
            <p14:xfrm>
              <a:off x="1905075" y="2333415"/>
              <a:ext cx="390600" cy="360"/>
            </p14:xfrm>
          </p:contentPart>
        </mc:Choice>
        <mc:Fallback xmlns="">
          <p:pic>
            <p:nvPicPr>
              <p:cNvPr id="11" name="Ink 10">
                <a:extLst>
                  <a:ext uri="{FF2B5EF4-FFF2-40B4-BE49-F238E27FC236}">
                    <a16:creationId xmlns:a16="http://schemas.microsoft.com/office/drawing/2014/main" id="{5BDBE613-E5F6-33A5-6BC6-06BC7969EF24}"/>
                  </a:ext>
                </a:extLst>
              </p:cNvPr>
              <p:cNvPicPr/>
              <p:nvPr/>
            </p:nvPicPr>
            <p:blipFill>
              <a:blip r:embed="rId9"/>
              <a:stretch>
                <a:fillRect/>
              </a:stretch>
            </p:blipFill>
            <p:spPr>
              <a:xfrm>
                <a:off x="1851075" y="2225415"/>
                <a:ext cx="498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48BD7BB4-9CB8-926F-0044-F05CB874DA1E}"/>
                  </a:ext>
                </a:extLst>
              </p14:cNvPr>
              <p14:cNvContentPartPr/>
              <p14:nvPr/>
            </p14:nvContentPartPr>
            <p14:xfrm>
              <a:off x="1923795" y="2228655"/>
              <a:ext cx="342360" cy="10440"/>
            </p14:xfrm>
          </p:contentPart>
        </mc:Choice>
        <mc:Fallback xmlns="">
          <p:pic>
            <p:nvPicPr>
              <p:cNvPr id="12" name="Ink 11">
                <a:extLst>
                  <a:ext uri="{FF2B5EF4-FFF2-40B4-BE49-F238E27FC236}">
                    <a16:creationId xmlns:a16="http://schemas.microsoft.com/office/drawing/2014/main" id="{48BD7BB4-9CB8-926F-0044-F05CB874DA1E}"/>
                  </a:ext>
                </a:extLst>
              </p:cNvPr>
              <p:cNvPicPr/>
              <p:nvPr/>
            </p:nvPicPr>
            <p:blipFill>
              <a:blip r:embed="rId11"/>
              <a:stretch>
                <a:fillRect/>
              </a:stretch>
            </p:blipFill>
            <p:spPr>
              <a:xfrm>
                <a:off x="1869852" y="2124255"/>
                <a:ext cx="449887" cy="218892"/>
              </a:xfrm>
              <a:prstGeom prst="rect">
                <a:avLst/>
              </a:prstGeom>
            </p:spPr>
          </p:pic>
        </mc:Fallback>
      </mc:AlternateContent>
      <p:pic>
        <p:nvPicPr>
          <p:cNvPr id="14" name="Picture 13">
            <a:extLst>
              <a:ext uri="{FF2B5EF4-FFF2-40B4-BE49-F238E27FC236}">
                <a16:creationId xmlns:a16="http://schemas.microsoft.com/office/drawing/2014/main" id="{EFA52FCC-4561-F3C7-201A-C8811049AE8A}"/>
              </a:ext>
            </a:extLst>
          </p:cNvPr>
          <p:cNvPicPr>
            <a:picLocks noChangeAspect="1"/>
          </p:cNvPicPr>
          <p:nvPr/>
        </p:nvPicPr>
        <p:blipFill>
          <a:blip r:embed="rId12"/>
          <a:stretch>
            <a:fillRect/>
          </a:stretch>
        </p:blipFill>
        <p:spPr>
          <a:xfrm>
            <a:off x="685800" y="4527785"/>
            <a:ext cx="7049411" cy="369332"/>
          </a:xfrm>
          <a:prstGeom prst="rect">
            <a:avLst/>
          </a:prstGeom>
        </p:spPr>
      </p:pic>
      <p:sp>
        <p:nvSpPr>
          <p:cNvPr id="18" name="TextBox 17">
            <a:extLst>
              <a:ext uri="{FF2B5EF4-FFF2-40B4-BE49-F238E27FC236}">
                <a16:creationId xmlns:a16="http://schemas.microsoft.com/office/drawing/2014/main" id="{5BDA4AC8-8E6D-324E-17DB-07B517137768}"/>
              </a:ext>
            </a:extLst>
          </p:cNvPr>
          <p:cNvSpPr txBox="1"/>
          <p:nvPr/>
        </p:nvSpPr>
        <p:spPr>
          <a:xfrm>
            <a:off x="657225" y="3945247"/>
            <a:ext cx="3914854" cy="461665"/>
          </a:xfrm>
          <a:prstGeom prst="rect">
            <a:avLst/>
          </a:prstGeom>
          <a:noFill/>
        </p:spPr>
        <p:txBody>
          <a:bodyPr wrap="none" rtlCol="0">
            <a:spAutoFit/>
          </a:bodyPr>
          <a:lstStyle/>
          <a:p>
            <a:r>
              <a:rPr lang="en-US" sz="2400" dirty="0"/>
              <a:t>Is this a “valid” classroom ?</a:t>
            </a:r>
          </a:p>
        </p:txBody>
      </p:sp>
    </p:spTree>
    <p:extLst>
      <p:ext uri="{BB962C8B-B14F-4D97-AF65-F5344CB8AC3E}">
        <p14:creationId xmlns:p14="http://schemas.microsoft.com/office/powerpoint/2010/main" val="4142518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7748</TotalTime>
  <Words>2712</Words>
  <Application>Microsoft Office PowerPoint</Application>
  <PresentationFormat>Widescreen</PresentationFormat>
  <Paragraphs>527</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Consolas</vt:lpstr>
      <vt:lpstr>Crimson Pro</vt:lpstr>
      <vt:lpstr>Wingdings</vt:lpstr>
      <vt:lpstr>Office Theme</vt:lpstr>
      <vt:lpstr>ESOF 422:  Advanced Software Engineering: Cyber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ESOF 422</dc:title>
  <dc:creator>Reese Pearsall</dc:creator>
  <cp:lastModifiedBy>Reese Pearsall</cp:lastModifiedBy>
  <cp:revision>59</cp:revision>
  <dcterms:created xsi:type="dcterms:W3CDTF">2022-08-21T16:55:59Z</dcterms:created>
  <dcterms:modified xsi:type="dcterms:W3CDTF">2025-03-23T06:42:01Z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2021-05-09T00:00:00Z</vt:filetime>
  </property>
  <property fmtid="{D5CDD505-2E9C-101B-9397-08002B2CF9AE}" pid="3" name="Creator">
    <vt:lpwstr>Microsoft® PowerPoint® for Microsoft 365</vt:lpwstr>
  </property>
  <property fmtid="{D5CDD505-2E9C-101B-9397-08002B2CF9AE}" pid="4" name="LastSaved">
    <vt:filetime>2022-08-21T00:00:00Z</vt:filetime>
  </property>
  <property fmtid="{D5CDD505-2E9C-101B-9397-08002B2CF9AE}" pid="5" name="Producer">
    <vt:lpwstr>Microsoft® PowerPoint® for Microsoft 365</vt:lpwstr>
  </property>
</Properties>
</file>